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79" r:id="rId2"/>
    <p:sldId id="390" r:id="rId3"/>
    <p:sldId id="266" r:id="rId4"/>
    <p:sldId id="396" r:id="rId5"/>
    <p:sldId id="397" r:id="rId6"/>
    <p:sldId id="398" r:id="rId7"/>
    <p:sldId id="399" r:id="rId8"/>
    <p:sldId id="406" r:id="rId9"/>
    <p:sldId id="400" r:id="rId10"/>
    <p:sldId id="401" r:id="rId11"/>
    <p:sldId id="402" r:id="rId12"/>
    <p:sldId id="403" r:id="rId13"/>
    <p:sldId id="404" r:id="rId14"/>
    <p:sldId id="405" r:id="rId15"/>
    <p:sldId id="261" r:id="rId16"/>
    <p:sldId id="265" r:id="rId17"/>
    <p:sldId id="281" r:id="rId18"/>
    <p:sldId id="275" r:id="rId19"/>
    <p:sldId id="282" r:id="rId20"/>
    <p:sldId id="393" r:id="rId21"/>
    <p:sldId id="283" r:id="rId22"/>
    <p:sldId id="394" r:id="rId23"/>
    <p:sldId id="269" r:id="rId24"/>
    <p:sldId id="285" r:id="rId25"/>
    <p:sldId id="284" r:id="rId26"/>
    <p:sldId id="264" r:id="rId27"/>
    <p:sldId id="270" r:id="rId28"/>
    <p:sldId id="407" r:id="rId29"/>
    <p:sldId id="408" r:id="rId30"/>
    <p:sldId id="409" r:id="rId31"/>
    <p:sldId id="410" r:id="rId32"/>
    <p:sldId id="395" r:id="rId33"/>
    <p:sldId id="27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9A47E-E469-AF49-9376-255C7AACB745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1EC5927-1690-F449-8544-AE80DA127EC9}">
      <dgm:prSet phldrT="[Testo]"/>
      <dgm:spPr/>
      <dgm:t>
        <a:bodyPr/>
        <a:lstStyle/>
        <a:p>
          <a:r>
            <a:rPr lang="it-IT" dirty="0">
              <a:latin typeface="Chalkboard" panose="03050602040202020205" pitchFamily="66" charset="77"/>
            </a:rPr>
            <a:t>OPEN</a:t>
          </a:r>
        </a:p>
      </dgm:t>
    </dgm:pt>
    <dgm:pt modelId="{8EB2A34E-74C0-1346-8EBB-20FA08DFD104}" type="parTrans" cxnId="{5983C8FA-2BF2-C342-9823-EE23D457221A}">
      <dgm:prSet/>
      <dgm:spPr/>
      <dgm:t>
        <a:bodyPr/>
        <a:lstStyle/>
        <a:p>
          <a:endParaRPr lang="it-IT"/>
        </a:p>
      </dgm:t>
    </dgm:pt>
    <dgm:pt modelId="{A6BEC1F4-226E-6943-BBE2-6B6AEBC2F75B}" type="sibTrans" cxnId="{5983C8FA-2BF2-C342-9823-EE23D457221A}">
      <dgm:prSet/>
      <dgm:spPr/>
      <dgm:t>
        <a:bodyPr/>
        <a:lstStyle/>
        <a:p>
          <a:endParaRPr lang="it-IT"/>
        </a:p>
      </dgm:t>
    </dgm:pt>
    <dgm:pt modelId="{E0BFC9E2-245D-7145-8D2C-473A1BCDB17F}">
      <dgm:prSet phldrT="[Testo]"/>
      <dgm:spPr/>
      <dgm:t>
        <a:bodyPr/>
        <a:lstStyle/>
        <a:p>
          <a:r>
            <a:rPr lang="it-IT" dirty="0">
              <a:latin typeface="Chalkboard" panose="03050602040202020205" pitchFamily="66" charset="77"/>
            </a:rPr>
            <a:t>LAP</a:t>
          </a:r>
        </a:p>
      </dgm:t>
    </dgm:pt>
    <dgm:pt modelId="{74F556FA-FAA2-0E48-8990-1ECB8D269F0B}" type="parTrans" cxnId="{F4961044-99AA-5D42-871B-B0273FBA314B}">
      <dgm:prSet/>
      <dgm:spPr/>
      <dgm:t>
        <a:bodyPr/>
        <a:lstStyle/>
        <a:p>
          <a:endParaRPr lang="it-IT"/>
        </a:p>
      </dgm:t>
    </dgm:pt>
    <dgm:pt modelId="{1D89B780-1C42-B14A-AA86-8172EECEFAC0}" type="sibTrans" cxnId="{F4961044-99AA-5D42-871B-B0273FBA314B}">
      <dgm:prSet/>
      <dgm:spPr/>
      <dgm:t>
        <a:bodyPr/>
        <a:lstStyle/>
        <a:p>
          <a:endParaRPr lang="it-IT"/>
        </a:p>
      </dgm:t>
    </dgm:pt>
    <dgm:pt modelId="{87664669-C43D-6F4C-8D69-94CA7DE37F00}">
      <dgm:prSet phldrT="[Testo]"/>
      <dgm:spPr/>
      <dgm:t>
        <a:bodyPr/>
        <a:lstStyle/>
        <a:p>
          <a:r>
            <a:rPr lang="it-IT" dirty="0">
              <a:latin typeface="Chalkboard" panose="03050602040202020205" pitchFamily="66" charset="77"/>
            </a:rPr>
            <a:t>ROBOT</a:t>
          </a:r>
        </a:p>
      </dgm:t>
    </dgm:pt>
    <dgm:pt modelId="{8F66B68D-0E41-C54D-A27C-965BA2A6CFE3}" type="parTrans" cxnId="{5617B94F-BA37-B443-B1C6-C6A861ABB681}">
      <dgm:prSet/>
      <dgm:spPr/>
      <dgm:t>
        <a:bodyPr/>
        <a:lstStyle/>
        <a:p>
          <a:endParaRPr lang="it-IT"/>
        </a:p>
      </dgm:t>
    </dgm:pt>
    <dgm:pt modelId="{F477EB8E-1982-B446-BF68-D27DB45D8CFE}" type="sibTrans" cxnId="{5617B94F-BA37-B443-B1C6-C6A861ABB681}">
      <dgm:prSet/>
      <dgm:spPr/>
      <dgm:t>
        <a:bodyPr/>
        <a:lstStyle/>
        <a:p>
          <a:endParaRPr lang="it-IT"/>
        </a:p>
      </dgm:t>
    </dgm:pt>
    <dgm:pt modelId="{0CBB6132-D7C4-BE49-9EDB-C2A11D6B010F}" type="pres">
      <dgm:prSet presAssocID="{D339A47E-E469-AF49-9376-255C7AACB745}" presName="rootnode" presStyleCnt="0">
        <dgm:presLayoutVars>
          <dgm:chMax/>
          <dgm:chPref/>
          <dgm:dir/>
          <dgm:animLvl val="lvl"/>
        </dgm:presLayoutVars>
      </dgm:prSet>
      <dgm:spPr/>
    </dgm:pt>
    <dgm:pt modelId="{C81DDFE1-123E-C742-BBB5-1C2072237FAA}" type="pres">
      <dgm:prSet presAssocID="{F1EC5927-1690-F449-8544-AE80DA127EC9}" presName="composite" presStyleCnt="0"/>
      <dgm:spPr/>
    </dgm:pt>
    <dgm:pt modelId="{03F1CE73-FFE2-4748-8A9B-F86A2A7D9535}" type="pres">
      <dgm:prSet presAssocID="{F1EC5927-1690-F449-8544-AE80DA127EC9}" presName="bentUpArrow1" presStyleLbl="alignImgPlace1" presStyleIdx="0" presStyleCnt="2"/>
      <dgm:spPr/>
    </dgm:pt>
    <dgm:pt modelId="{8006BA28-6D7D-FF4E-AF49-C27FA9CBDADA}" type="pres">
      <dgm:prSet presAssocID="{F1EC5927-1690-F449-8544-AE80DA127EC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02F920B8-48EC-2C45-A885-0834FE5DE8BB}" type="pres">
      <dgm:prSet presAssocID="{F1EC5927-1690-F449-8544-AE80DA127EC9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CFD40BEF-037A-6A44-AD58-45176E170F75}" type="pres">
      <dgm:prSet presAssocID="{A6BEC1F4-226E-6943-BBE2-6B6AEBC2F75B}" presName="sibTrans" presStyleCnt="0"/>
      <dgm:spPr/>
    </dgm:pt>
    <dgm:pt modelId="{3D4A4A66-A3A5-294C-A147-2134B012F612}" type="pres">
      <dgm:prSet presAssocID="{E0BFC9E2-245D-7145-8D2C-473A1BCDB17F}" presName="composite" presStyleCnt="0"/>
      <dgm:spPr/>
    </dgm:pt>
    <dgm:pt modelId="{2178AB11-2B1D-4D47-8931-B430E749E040}" type="pres">
      <dgm:prSet presAssocID="{E0BFC9E2-245D-7145-8D2C-473A1BCDB17F}" presName="bentUpArrow1" presStyleLbl="alignImgPlace1" presStyleIdx="1" presStyleCnt="2"/>
      <dgm:spPr/>
    </dgm:pt>
    <dgm:pt modelId="{225CB12B-4C74-F64B-9211-233E036E35CB}" type="pres">
      <dgm:prSet presAssocID="{E0BFC9E2-245D-7145-8D2C-473A1BCDB17F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9019274D-377D-EE48-842F-0BB97AA9BEA7}" type="pres">
      <dgm:prSet presAssocID="{E0BFC9E2-245D-7145-8D2C-473A1BCDB17F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8260066-963F-EF44-AC4C-463D43739FAC}" type="pres">
      <dgm:prSet presAssocID="{1D89B780-1C42-B14A-AA86-8172EECEFAC0}" presName="sibTrans" presStyleCnt="0"/>
      <dgm:spPr/>
    </dgm:pt>
    <dgm:pt modelId="{1BFBD184-D62E-B043-9869-1A1005C54B3C}" type="pres">
      <dgm:prSet presAssocID="{87664669-C43D-6F4C-8D69-94CA7DE37F00}" presName="composite" presStyleCnt="0"/>
      <dgm:spPr/>
    </dgm:pt>
    <dgm:pt modelId="{E2073528-429C-4749-B921-F698C02EFB56}" type="pres">
      <dgm:prSet presAssocID="{87664669-C43D-6F4C-8D69-94CA7DE37F00}" presName="ParentText" presStyleLbl="node1" presStyleIdx="2" presStyleCnt="3" custScaleX="112278">
        <dgm:presLayoutVars>
          <dgm:chMax val="1"/>
          <dgm:chPref val="1"/>
          <dgm:bulletEnabled val="1"/>
        </dgm:presLayoutVars>
      </dgm:prSet>
      <dgm:spPr/>
    </dgm:pt>
  </dgm:ptLst>
  <dgm:cxnLst>
    <dgm:cxn modelId="{836BE50A-0A72-FA4A-A7A7-20F176A15FA0}" type="presOf" srcId="{F1EC5927-1690-F449-8544-AE80DA127EC9}" destId="{8006BA28-6D7D-FF4E-AF49-C27FA9CBDADA}" srcOrd="0" destOrd="0" presId="urn:microsoft.com/office/officeart/2005/8/layout/StepDownProcess"/>
    <dgm:cxn modelId="{FE26D03A-FD99-204B-B08F-EFC26E505103}" type="presOf" srcId="{D339A47E-E469-AF49-9376-255C7AACB745}" destId="{0CBB6132-D7C4-BE49-9EDB-C2A11D6B010F}" srcOrd="0" destOrd="0" presId="urn:microsoft.com/office/officeart/2005/8/layout/StepDownProcess"/>
    <dgm:cxn modelId="{F4961044-99AA-5D42-871B-B0273FBA314B}" srcId="{D339A47E-E469-AF49-9376-255C7AACB745}" destId="{E0BFC9E2-245D-7145-8D2C-473A1BCDB17F}" srcOrd="1" destOrd="0" parTransId="{74F556FA-FAA2-0E48-8990-1ECB8D269F0B}" sibTransId="{1D89B780-1C42-B14A-AA86-8172EECEFAC0}"/>
    <dgm:cxn modelId="{5617B94F-BA37-B443-B1C6-C6A861ABB681}" srcId="{D339A47E-E469-AF49-9376-255C7AACB745}" destId="{87664669-C43D-6F4C-8D69-94CA7DE37F00}" srcOrd="2" destOrd="0" parTransId="{8F66B68D-0E41-C54D-A27C-965BA2A6CFE3}" sibTransId="{F477EB8E-1982-B446-BF68-D27DB45D8CFE}"/>
    <dgm:cxn modelId="{41FCAB71-C18C-5748-B760-2C99682ADA3B}" type="presOf" srcId="{E0BFC9E2-245D-7145-8D2C-473A1BCDB17F}" destId="{225CB12B-4C74-F64B-9211-233E036E35CB}" srcOrd="0" destOrd="0" presId="urn:microsoft.com/office/officeart/2005/8/layout/StepDownProcess"/>
    <dgm:cxn modelId="{4F3937F7-2C84-CB4E-A500-6ADADFBAC236}" type="presOf" srcId="{87664669-C43D-6F4C-8D69-94CA7DE37F00}" destId="{E2073528-429C-4749-B921-F698C02EFB56}" srcOrd="0" destOrd="0" presId="urn:microsoft.com/office/officeart/2005/8/layout/StepDownProcess"/>
    <dgm:cxn modelId="{5983C8FA-2BF2-C342-9823-EE23D457221A}" srcId="{D339A47E-E469-AF49-9376-255C7AACB745}" destId="{F1EC5927-1690-F449-8544-AE80DA127EC9}" srcOrd="0" destOrd="0" parTransId="{8EB2A34E-74C0-1346-8EBB-20FA08DFD104}" sibTransId="{A6BEC1F4-226E-6943-BBE2-6B6AEBC2F75B}"/>
    <dgm:cxn modelId="{1A0ADFAC-1934-DC43-BD66-3AD2A65E75AA}" type="presParOf" srcId="{0CBB6132-D7C4-BE49-9EDB-C2A11D6B010F}" destId="{C81DDFE1-123E-C742-BBB5-1C2072237FAA}" srcOrd="0" destOrd="0" presId="urn:microsoft.com/office/officeart/2005/8/layout/StepDownProcess"/>
    <dgm:cxn modelId="{F2F27223-AE81-FA49-A976-951381B8B77A}" type="presParOf" srcId="{C81DDFE1-123E-C742-BBB5-1C2072237FAA}" destId="{03F1CE73-FFE2-4748-8A9B-F86A2A7D9535}" srcOrd="0" destOrd="0" presId="urn:microsoft.com/office/officeart/2005/8/layout/StepDownProcess"/>
    <dgm:cxn modelId="{3D3EA3D2-2C20-894C-9073-FED8D587124D}" type="presParOf" srcId="{C81DDFE1-123E-C742-BBB5-1C2072237FAA}" destId="{8006BA28-6D7D-FF4E-AF49-C27FA9CBDADA}" srcOrd="1" destOrd="0" presId="urn:microsoft.com/office/officeart/2005/8/layout/StepDownProcess"/>
    <dgm:cxn modelId="{B1DE002F-9C6A-DA45-9BF2-C219F666F8F5}" type="presParOf" srcId="{C81DDFE1-123E-C742-BBB5-1C2072237FAA}" destId="{02F920B8-48EC-2C45-A885-0834FE5DE8BB}" srcOrd="2" destOrd="0" presId="urn:microsoft.com/office/officeart/2005/8/layout/StepDownProcess"/>
    <dgm:cxn modelId="{87B464C9-141E-AB4C-BF9F-8F966760594F}" type="presParOf" srcId="{0CBB6132-D7C4-BE49-9EDB-C2A11D6B010F}" destId="{CFD40BEF-037A-6A44-AD58-45176E170F75}" srcOrd="1" destOrd="0" presId="urn:microsoft.com/office/officeart/2005/8/layout/StepDownProcess"/>
    <dgm:cxn modelId="{3C7A97B3-DBE6-E84D-8B8B-DEE2F2165A67}" type="presParOf" srcId="{0CBB6132-D7C4-BE49-9EDB-C2A11D6B010F}" destId="{3D4A4A66-A3A5-294C-A147-2134B012F612}" srcOrd="2" destOrd="0" presId="urn:microsoft.com/office/officeart/2005/8/layout/StepDownProcess"/>
    <dgm:cxn modelId="{D81373CE-3A8B-1B41-839F-E2BFF9FD2F31}" type="presParOf" srcId="{3D4A4A66-A3A5-294C-A147-2134B012F612}" destId="{2178AB11-2B1D-4D47-8931-B430E749E040}" srcOrd="0" destOrd="0" presId="urn:microsoft.com/office/officeart/2005/8/layout/StepDownProcess"/>
    <dgm:cxn modelId="{4E2AE7EF-2196-CF44-B1AA-26DAEE27C1E7}" type="presParOf" srcId="{3D4A4A66-A3A5-294C-A147-2134B012F612}" destId="{225CB12B-4C74-F64B-9211-233E036E35CB}" srcOrd="1" destOrd="0" presId="urn:microsoft.com/office/officeart/2005/8/layout/StepDownProcess"/>
    <dgm:cxn modelId="{E3D5E802-3971-1F4C-B28E-4FCE0A431EFF}" type="presParOf" srcId="{3D4A4A66-A3A5-294C-A147-2134B012F612}" destId="{9019274D-377D-EE48-842F-0BB97AA9BEA7}" srcOrd="2" destOrd="0" presId="urn:microsoft.com/office/officeart/2005/8/layout/StepDownProcess"/>
    <dgm:cxn modelId="{9507DF14-9A83-464D-A93D-E2F56DC5BA96}" type="presParOf" srcId="{0CBB6132-D7C4-BE49-9EDB-C2A11D6B010F}" destId="{98260066-963F-EF44-AC4C-463D43739FAC}" srcOrd="3" destOrd="0" presId="urn:microsoft.com/office/officeart/2005/8/layout/StepDownProcess"/>
    <dgm:cxn modelId="{84F3A803-11C2-E144-A950-748CE01B22D2}" type="presParOf" srcId="{0CBB6132-D7C4-BE49-9EDB-C2A11D6B010F}" destId="{1BFBD184-D62E-B043-9869-1A1005C54B3C}" srcOrd="4" destOrd="0" presId="urn:microsoft.com/office/officeart/2005/8/layout/StepDownProcess"/>
    <dgm:cxn modelId="{6D50BB5E-E097-1443-930B-929D5548A5E1}" type="presParOf" srcId="{1BFBD184-D62E-B043-9869-1A1005C54B3C}" destId="{E2073528-429C-4749-B921-F698C02EFB5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1CE73-FFE2-4748-8A9B-F86A2A7D9535}">
      <dsp:nvSpPr>
        <dsp:cNvPr id="0" name=""/>
        <dsp:cNvSpPr/>
      </dsp:nvSpPr>
      <dsp:spPr>
        <a:xfrm rot="5400000">
          <a:off x="868097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6BA28-6D7D-FF4E-AF49-C27FA9CBDADA}">
      <dsp:nvSpPr>
        <dsp:cNvPr id="0" name=""/>
        <dsp:cNvSpPr/>
      </dsp:nvSpPr>
      <dsp:spPr>
        <a:xfrm>
          <a:off x="589876" y="23283"/>
          <a:ext cx="1767802" cy="12374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kern="1200" dirty="0">
              <a:latin typeface="Chalkboard" panose="03050602040202020205" pitchFamily="66" charset="77"/>
            </a:rPr>
            <a:t>OPEN</a:t>
          </a:r>
        </a:p>
      </dsp:txBody>
      <dsp:txXfrm>
        <a:off x="650292" y="83699"/>
        <a:ext cx="1646970" cy="1116572"/>
      </dsp:txXfrm>
    </dsp:sp>
    <dsp:sp modelId="{02F920B8-48EC-2C45-A885-0834FE5DE8BB}">
      <dsp:nvSpPr>
        <dsp:cNvPr id="0" name=""/>
        <dsp:cNvSpPr/>
      </dsp:nvSpPr>
      <dsp:spPr>
        <a:xfrm>
          <a:off x="2357679" y="141298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8AB11-2B1D-4D47-8931-B430E749E040}">
      <dsp:nvSpPr>
        <dsp:cNvPr id="0" name=""/>
        <dsp:cNvSpPr/>
      </dsp:nvSpPr>
      <dsp:spPr>
        <a:xfrm rot="5400000">
          <a:off x="2333794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CB12B-4C74-F64B-9211-233E036E35CB}">
      <dsp:nvSpPr>
        <dsp:cNvPr id="0" name=""/>
        <dsp:cNvSpPr/>
      </dsp:nvSpPr>
      <dsp:spPr>
        <a:xfrm>
          <a:off x="2055573" y="1413297"/>
          <a:ext cx="1767802" cy="12374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kern="1200" dirty="0">
              <a:latin typeface="Chalkboard" panose="03050602040202020205" pitchFamily="66" charset="77"/>
            </a:rPr>
            <a:t>LAP</a:t>
          </a:r>
        </a:p>
      </dsp:txBody>
      <dsp:txXfrm>
        <a:off x="2115989" y="1473713"/>
        <a:ext cx="1646970" cy="1116572"/>
      </dsp:txXfrm>
    </dsp:sp>
    <dsp:sp modelId="{9019274D-377D-EE48-842F-0BB97AA9BEA7}">
      <dsp:nvSpPr>
        <dsp:cNvPr id="0" name=""/>
        <dsp:cNvSpPr/>
      </dsp:nvSpPr>
      <dsp:spPr>
        <a:xfrm>
          <a:off x="3823376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73528-429C-4749-B921-F698C02EFB56}">
      <dsp:nvSpPr>
        <dsp:cNvPr id="0" name=""/>
        <dsp:cNvSpPr/>
      </dsp:nvSpPr>
      <dsp:spPr>
        <a:xfrm>
          <a:off x="3521269" y="2803311"/>
          <a:ext cx="1984853" cy="12374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kern="1200" dirty="0">
              <a:latin typeface="Chalkboard" panose="03050602040202020205" pitchFamily="66" charset="77"/>
            </a:rPr>
            <a:t>ROBOT</a:t>
          </a:r>
        </a:p>
      </dsp:txBody>
      <dsp:txXfrm>
        <a:off x="3581685" y="2863727"/>
        <a:ext cx="1864021" cy="1116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2FC5-05CB-4F26-870E-FE0FB6040700}" type="datetimeFigureOut">
              <a:rPr lang="it-IT" smtClean="0"/>
              <a:t>30/10/25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EEC2A-2E6C-491D-95A9-DFC0AE408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16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F4CC0-6B2C-644F-BB31-4213B76A396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560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F4CC0-6B2C-644F-BB31-4213B76A396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09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F4CC0-6B2C-644F-BB31-4213B76A396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49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trapani.vincenzo@aou.mo.i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f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141185-D562-14EC-42A1-42D799F97D64}"/>
              </a:ext>
            </a:extLst>
          </p:cNvPr>
          <p:cNvSpPr txBox="1"/>
          <p:nvPr/>
        </p:nvSpPr>
        <p:spPr>
          <a:xfrm>
            <a:off x="3640228" y="2381055"/>
            <a:ext cx="5230906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solidFill>
                  <a:srgbClr val="0070C0"/>
                </a:solidFill>
                <a:latin typeface="Chalkboard" panose="03050602040202020205" pitchFamily="66" charset="77"/>
              </a:rPr>
              <a:t>GESTIONE DELLE ERNIE ADDOMINALI NEL PAZIENTE OBESO</a:t>
            </a:r>
            <a:endParaRPr lang="it-IT" sz="1400" b="1" i="1" dirty="0">
              <a:solidFill>
                <a:srgbClr val="0070C0"/>
              </a:solidFill>
              <a:latin typeface="Chalkboard" panose="03050602040202020205" pitchFamily="66" charset="77"/>
            </a:endParaRPr>
          </a:p>
          <a:p>
            <a:pPr algn="ctr"/>
            <a:endParaRPr lang="it-IT" sz="2000" b="1" dirty="0">
              <a:highlight>
                <a:srgbClr val="FFE8A0"/>
              </a:highlight>
              <a:latin typeface="Chalkboard" panose="03050602040202020205" pitchFamily="66" charset="77"/>
            </a:endParaRPr>
          </a:p>
          <a:p>
            <a:pPr algn="ctr"/>
            <a:r>
              <a:rPr lang="it-IT" sz="2000" b="1" dirty="0">
                <a:solidFill>
                  <a:srgbClr val="C00000"/>
                </a:solidFill>
                <a:latin typeface="Chalkboard" panose="03050602040202020205" pitchFamily="66" charset="77"/>
              </a:rPr>
              <a:t>OBESITA’ GRAVE ED ERNIE VENTRALI: TRATTAMENTO SIMULTANEO O DIFFERITO?</a:t>
            </a:r>
          </a:p>
          <a:p>
            <a:pPr algn="ctr"/>
            <a:endParaRPr lang="it-IT" sz="2000" b="1" dirty="0">
              <a:solidFill>
                <a:srgbClr val="C00000"/>
              </a:solidFill>
              <a:highlight>
                <a:srgbClr val="FFE8A0"/>
              </a:highlight>
              <a:latin typeface="Chalkboard" panose="03050602040202020205" pitchFamily="66" charset="77"/>
            </a:endParaRPr>
          </a:p>
          <a:p>
            <a:pPr algn="ctr"/>
            <a:r>
              <a:rPr lang="it-IT" sz="2000" b="1" dirty="0">
                <a:latin typeface="Chalkboard" panose="03050602040202020205" pitchFamily="66" charset="77"/>
              </a:rPr>
              <a:t>Vincenzo Trapani</a:t>
            </a:r>
            <a:r>
              <a:rPr lang="it-IT" sz="1400" b="1" dirty="0">
                <a:latin typeface="Chalkboard" panose="03050602040202020205" pitchFamily="66" charset="77"/>
              </a:rPr>
              <a:t>, MD, PhD</a:t>
            </a:r>
            <a:r>
              <a:rPr lang="it-IT" sz="2000" b="1" dirty="0">
                <a:latin typeface="Chalkboard" panose="03050602040202020205" pitchFamily="66" charset="77"/>
              </a:rPr>
              <a:t> </a:t>
            </a:r>
          </a:p>
          <a:p>
            <a:pPr algn="ctr"/>
            <a:endParaRPr lang="it-IT" sz="2000" b="1" dirty="0">
              <a:latin typeface="Chalkboard" panose="03050602040202020205" pitchFamily="66" charset="77"/>
            </a:endParaRPr>
          </a:p>
          <a:p>
            <a:pPr algn="ctr"/>
            <a:r>
              <a:rPr lang="it-IT" sz="1400" b="1" dirty="0">
                <a:latin typeface="Chalkboard" panose="03050602040202020205" pitchFamily="66" charset="77"/>
              </a:rPr>
              <a:t>UOC Chirurgia Generale, d’Urgenza e delle Nuove Tecnologie</a:t>
            </a:r>
          </a:p>
          <a:p>
            <a:pPr algn="ctr"/>
            <a:r>
              <a:rPr lang="it-IT" sz="1400" b="1" dirty="0">
                <a:latin typeface="Chalkboard" panose="03050602040202020205" pitchFamily="66" charset="77"/>
              </a:rPr>
              <a:t>Ospedale Civile di Baggiovara, Modena</a:t>
            </a:r>
          </a:p>
          <a:p>
            <a:pPr algn="ctr"/>
            <a:endParaRPr lang="it-IT" sz="2000" b="1" dirty="0">
              <a:latin typeface="Chalkboard" panose="03050602040202020205" pitchFamily="66" charset="77"/>
            </a:endParaRPr>
          </a:p>
          <a:p>
            <a:pPr algn="ctr"/>
            <a:endParaRPr lang="it-IT" sz="2000" b="1" dirty="0">
              <a:latin typeface="Chalkboard" panose="03050602040202020205" pitchFamily="66" charset="77"/>
            </a:endParaRPr>
          </a:p>
          <a:p>
            <a:pPr algn="ctr"/>
            <a:r>
              <a:rPr lang="it-IT" sz="1600" i="1" dirty="0">
                <a:latin typeface="Chalkboard" panose="03050602040202020205" pitchFamily="66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trapani.vincenzo@aou.mo.it</a:t>
            </a:r>
            <a:endParaRPr lang="it-IT" sz="1600" i="1" dirty="0">
              <a:latin typeface="Chalkboard" panose="03050602040202020205" pitchFamily="66" charset="77"/>
            </a:endParaRPr>
          </a:p>
          <a:p>
            <a:pPr algn="ctr"/>
            <a:endParaRPr lang="it-IT" sz="1600" i="1" dirty="0">
              <a:latin typeface="Chalkboard" panose="03050602040202020205" pitchFamily="66" charset="77"/>
            </a:endParaRPr>
          </a:p>
          <a:p>
            <a:pPr algn="ctr"/>
            <a:endParaRPr lang="it-IT" sz="1600" i="1" dirty="0">
              <a:latin typeface="Chalkboard" panose="03050602040202020205" pitchFamily="66" charset="77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733411A-C106-7830-2092-F01F2DF4C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4475" y="6228663"/>
            <a:ext cx="2318096" cy="5795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2E5F51E-4279-C408-28D6-E479EBFC9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845" y="225229"/>
            <a:ext cx="611505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64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A96181-2526-DB31-22BF-A98F788FB7E7}"/>
              </a:ext>
            </a:extLst>
          </p:cNvPr>
          <p:cNvSpPr txBox="1"/>
          <p:nvPr/>
        </p:nvSpPr>
        <p:spPr>
          <a:xfrm>
            <a:off x="3686712" y="3264525"/>
            <a:ext cx="52449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Scopo</a:t>
            </a:r>
            <a:r>
              <a:rPr lang="it-IT" sz="2400" dirty="0"/>
              <a:t>: confrontare esiti chirurgici dei due approcci nella popolazione obesa.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u="sng" dirty="0"/>
              <a:t>Focus su complicanze </a:t>
            </a:r>
            <a:r>
              <a:rPr lang="it-IT" sz="2400" dirty="0"/>
              <a:t>correlate alla mesh, infezioni, recidive e mortalità.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Importanza crescente con l’aumento di pazienti obesi con difetti della parete addominale.</a:t>
            </a:r>
            <a:br>
              <a:rPr lang="it-IT" sz="2400" dirty="0"/>
            </a:b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5697DA-C258-17F6-BAE8-04EF9AC6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46" y="159063"/>
            <a:ext cx="7080914" cy="27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CB5209-C909-DCAC-6AE6-214262BEA557}"/>
              </a:ext>
            </a:extLst>
          </p:cNvPr>
          <p:cNvSpPr txBox="1"/>
          <p:nvPr/>
        </p:nvSpPr>
        <p:spPr>
          <a:xfrm>
            <a:off x="3491503" y="3053709"/>
            <a:ext cx="52449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1" dirty="0"/>
              <a:t>Disegno e popolazione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Meta-analisi di 7 studi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/>
              <a:t>Totale pazienti:</a:t>
            </a:r>
            <a:r>
              <a:rPr lang="it-IT" sz="2000" dirty="0"/>
              <a:t> 21 205</a:t>
            </a:r>
            <a:br>
              <a:rPr lang="it-IT" sz="2000" dirty="0"/>
            </a:br>
            <a:r>
              <a:rPr lang="it-IT" sz="2000" dirty="0"/>
              <a:t>• 9 244 in gruppo </a:t>
            </a:r>
            <a:r>
              <a:rPr lang="it-IT" sz="2000" i="1" dirty="0"/>
              <a:t>concomitante</a:t>
            </a:r>
            <a:br>
              <a:rPr lang="it-IT" sz="2000" dirty="0"/>
            </a:br>
            <a:r>
              <a:rPr lang="it-IT" sz="2000" dirty="0"/>
              <a:t>• 11 961 in gruppo </a:t>
            </a:r>
            <a:r>
              <a:rPr lang="it-IT" sz="2000" i="1" dirty="0" err="1"/>
              <a:t>staged</a:t>
            </a:r>
            <a:r>
              <a:rPr lang="it-IT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Analizzati differenti tipi di chirurgia bariatrica (RYGB, sleeve).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 err="1"/>
              <a:t>Outcomes</a:t>
            </a:r>
            <a:r>
              <a:rPr lang="it-IT" sz="2000" b="1" dirty="0"/>
              <a:t> principali</a:t>
            </a:r>
            <a:r>
              <a:rPr lang="it-IT" sz="2000" dirty="0"/>
              <a:t>: infezioni di mesh, SSI, sieroma, occlusione, recidiva, mortalità.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3C2FFF-0525-32A8-54CE-784E62315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46" y="159063"/>
            <a:ext cx="7080914" cy="27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48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6B995C-5CC3-3B20-4896-44BBCFE66DB4}"/>
              </a:ext>
            </a:extLst>
          </p:cNvPr>
          <p:cNvSpPr txBox="1"/>
          <p:nvPr/>
        </p:nvSpPr>
        <p:spPr>
          <a:xfrm>
            <a:off x="3594246" y="3136300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/>
              <a:t> 				Risultati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Mesh </a:t>
            </a:r>
            <a:r>
              <a:rPr lang="it-IT" b="1" dirty="0" err="1"/>
              <a:t>infection</a:t>
            </a:r>
            <a:r>
              <a:rPr lang="it-IT" b="1" dirty="0"/>
              <a:t>:</a:t>
            </a:r>
            <a:r>
              <a:rPr lang="it-IT" dirty="0"/>
              <a:t> </a:t>
            </a:r>
            <a:r>
              <a:rPr lang="it-IT" dirty="0">
                <a:highlight>
                  <a:srgbClr val="FFFF00"/>
                </a:highlight>
              </a:rPr>
              <a:t>3.6 % concomitante vs 1.9 % </a:t>
            </a:r>
            <a:r>
              <a:rPr lang="it-IT" dirty="0" err="1">
                <a:highlight>
                  <a:srgbClr val="FFFF00"/>
                </a:highlight>
              </a:rPr>
              <a:t>staged</a:t>
            </a:r>
            <a:r>
              <a:rPr lang="it-IT" dirty="0">
                <a:highlight>
                  <a:srgbClr val="FFFF00"/>
                </a:highlight>
              </a:rPr>
              <a:t> → </a:t>
            </a:r>
            <a:r>
              <a:rPr lang="it-IT" b="1" dirty="0">
                <a:highlight>
                  <a:srgbClr val="FFFF00"/>
                </a:highlight>
              </a:rPr>
              <a:t>OR 2.18, p &lt; 0.001</a:t>
            </a:r>
            <a:r>
              <a:rPr lang="it-IT" dirty="0">
                <a:highlight>
                  <a:srgbClr val="FFFF00"/>
                </a:highlight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err="1"/>
              <a:t>Mortality</a:t>
            </a:r>
            <a:r>
              <a:rPr lang="it-IT" b="1" dirty="0"/>
              <a:t>:</a:t>
            </a:r>
            <a:r>
              <a:rPr lang="it-IT" dirty="0"/>
              <a:t> 0.3 % </a:t>
            </a:r>
            <a:r>
              <a:rPr lang="it-IT" dirty="0" err="1"/>
              <a:t>staged</a:t>
            </a:r>
            <a:r>
              <a:rPr lang="it-IT" dirty="0"/>
              <a:t> vs 0.1 % concomitante → differenza non significativa.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SSI, sieroma, occlusione, recidiva e re-op:</a:t>
            </a:r>
            <a:r>
              <a:rPr lang="it-IT" dirty="0"/>
              <a:t> tendenze maggiori nello </a:t>
            </a:r>
            <a:r>
              <a:rPr lang="it-IT" dirty="0" err="1"/>
              <a:t>staged</a:t>
            </a:r>
            <a:r>
              <a:rPr lang="it-IT" dirty="0"/>
              <a:t>, ma </a:t>
            </a:r>
            <a:r>
              <a:rPr lang="it-IT" b="1" dirty="0"/>
              <a:t>non significative (p &gt; 0.05)</a:t>
            </a:r>
            <a:r>
              <a:rPr lang="it-IT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Nessuna differenza su ematoma, tromboembolia o deiscenza.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Entrambi gli approcci risultano </a:t>
            </a:r>
            <a:r>
              <a:rPr lang="it-IT" b="1" dirty="0"/>
              <a:t>complessivamente sicuri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063996-1989-842B-802A-6DF9BFB30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46" y="159063"/>
            <a:ext cx="7080914" cy="27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34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E532EE-25F6-C75B-D02D-1F9A23D46F89}"/>
              </a:ext>
            </a:extLst>
          </p:cNvPr>
          <p:cNvSpPr txBox="1"/>
          <p:nvPr/>
        </p:nvSpPr>
        <p:spPr>
          <a:xfrm>
            <a:off x="3347666" y="3202882"/>
            <a:ext cx="51833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it-IT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Entrambi gli approcci sono validi; </a:t>
            </a:r>
            <a:r>
              <a:rPr lang="it-IT" sz="2000" b="1" dirty="0"/>
              <a:t>la scelta va individualizzata</a:t>
            </a:r>
            <a:r>
              <a:rPr lang="it-IT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u="sng" dirty="0"/>
              <a:t>Simultaneo</a:t>
            </a:r>
            <a:r>
              <a:rPr lang="it-IT" sz="2000" dirty="0"/>
              <a:t> utile se difetto &lt; 5 cm, campo “</a:t>
            </a:r>
            <a:r>
              <a:rPr lang="it-IT" sz="2000" dirty="0" err="1"/>
              <a:t>clean</a:t>
            </a:r>
            <a:r>
              <a:rPr lang="it-IT" sz="2000" dirty="0"/>
              <a:t>”, BMI moderato.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u="sng" dirty="0" err="1"/>
              <a:t>Staged</a:t>
            </a:r>
            <a:r>
              <a:rPr lang="it-IT" sz="2000" b="1" u="sng" dirty="0"/>
              <a:t> </a:t>
            </a:r>
            <a:r>
              <a:rPr lang="it-IT" sz="2000" dirty="0"/>
              <a:t>indicato per ernie voluminose, difetti complessi, BMI &gt; 50.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u="sng" dirty="0"/>
              <a:t>Il tipo di mesh e di procedura bariatrica influenzano i risultati</a:t>
            </a:r>
            <a:r>
              <a:rPr lang="it-IT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Centralità della </a:t>
            </a:r>
            <a:r>
              <a:rPr lang="it-IT" sz="2000" b="1" dirty="0"/>
              <a:t>pianificazione multidisciplinare</a:t>
            </a: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DE192C1-C512-A932-B2CB-A23AF16DC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46" y="159063"/>
            <a:ext cx="7080914" cy="27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3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F8F54F-FC13-1B80-4F4C-9F5DA4E18313}"/>
              </a:ext>
            </a:extLst>
          </p:cNvPr>
          <p:cNvSpPr txBox="1"/>
          <p:nvPr/>
        </p:nvSpPr>
        <p:spPr>
          <a:xfrm>
            <a:off x="3162732" y="3248921"/>
            <a:ext cx="538879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1" dirty="0"/>
              <a:t>Conclusioni e messaggi chiave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/>
              <a:t>Nessuna superiorità assoluta</a:t>
            </a:r>
            <a:r>
              <a:rPr lang="it-IT" sz="2000" dirty="0"/>
              <a:t> tra simultaneo e differito.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La decisione deve considerare: età, BMI, tipo di ernia, sintomi e tipo di chirurgia bariatrica.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L’approccio personalizzato ottimizza </a:t>
            </a:r>
            <a:r>
              <a:rPr lang="it-IT" sz="2000" dirty="0" err="1"/>
              <a:t>outcome</a:t>
            </a:r>
            <a:r>
              <a:rPr lang="it-IT" sz="2000" dirty="0"/>
              <a:t> e minimizza rischi.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Evidenza crescente, ma servono RCT di qualità per definire linee guida.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7A0222-279C-7378-016B-DD271887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46" y="159063"/>
            <a:ext cx="7080914" cy="27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13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973D7A-B9AD-620C-0123-96AB1EA24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8" t="10242" r="35871" b="10312"/>
          <a:stretch/>
        </p:blipFill>
        <p:spPr>
          <a:xfrm>
            <a:off x="1524001" y="994410"/>
            <a:ext cx="4122686" cy="48691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CC915E-FC19-DEAC-35E1-F20B0A5B5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686" y="898497"/>
            <a:ext cx="4559784" cy="1522880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3FECD1-2DBC-7951-666F-3AFDC81BAF45}"/>
              </a:ext>
            </a:extLst>
          </p:cNvPr>
          <p:cNvSpPr txBox="1"/>
          <p:nvPr/>
        </p:nvSpPr>
        <p:spPr>
          <a:xfrm>
            <a:off x="6944113" y="4121464"/>
            <a:ext cx="2966966" cy="17543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350" b="1" dirty="0">
                <a:latin typeface="Chalkboard" panose="03050602040202020205" pitchFamily="66" charset="77"/>
              </a:rPr>
              <a:t>LAP vs OPEN: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latin typeface="Chalkboard" panose="03050602040202020205" pitchFamily="66" charset="77"/>
              </a:rPr>
              <a:t>&lt; SSI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latin typeface="Chalkboard" panose="03050602040202020205" pitchFamily="66" charset="77"/>
              </a:rPr>
              <a:t>&lt; DOLORE POST-OP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latin typeface="Chalkboard" panose="03050602040202020205" pitchFamily="66" charset="77"/>
              </a:rPr>
              <a:t>&lt; DEGENZA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latin typeface="Chalkboard" panose="03050602040202020205" pitchFamily="66" charset="77"/>
              </a:rPr>
              <a:t>RECUPERO </a:t>
            </a:r>
            <a:r>
              <a:rPr lang="it-IT" sz="1350" b="1" dirty="0" err="1">
                <a:latin typeface="Chalkboard" panose="03050602040202020205" pitchFamily="66" charset="77"/>
              </a:rPr>
              <a:t>PiÙ</a:t>
            </a:r>
            <a:r>
              <a:rPr lang="it-IT" sz="1350" b="1" dirty="0">
                <a:latin typeface="Chalkboard" panose="03050602040202020205" pitchFamily="66" charset="77"/>
              </a:rPr>
              <a:t> VELOCE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latin typeface="Chalkboard" panose="03050602040202020205" pitchFamily="66" charset="77"/>
              </a:rPr>
              <a:t>% RECIDIVE SOVRAPPONIBILI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b="1" dirty="0">
              <a:latin typeface="Chalkboard" panose="03050602040202020205" pitchFamily="66" charset="77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latin typeface="Chalkboard" panose="03050602040202020205" pitchFamily="66" charset="77"/>
              </a:rPr>
              <a:t>RIPARAZIONE ERNIE OCCULTE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3AB3C13-6E5C-B067-06F6-728D29D4E2F3}"/>
              </a:ext>
            </a:extLst>
          </p:cNvPr>
          <p:cNvCxnSpPr/>
          <p:nvPr/>
        </p:nvCxnSpPr>
        <p:spPr>
          <a:xfrm>
            <a:off x="5617509" y="857250"/>
            <a:ext cx="0" cy="514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A25AF87D-D9EF-7DD1-AC1B-3C46C6FF4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18" t="11455" r="30853" b="50345"/>
          <a:stretch/>
        </p:blipFill>
        <p:spPr>
          <a:xfrm>
            <a:off x="6855027" y="2539055"/>
            <a:ext cx="3533573" cy="1347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165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A3E0C2DA-9787-98A9-CB5B-4744692228D7}"/>
              </a:ext>
            </a:extLst>
          </p:cNvPr>
          <p:cNvGrpSpPr/>
          <p:nvPr/>
        </p:nvGrpSpPr>
        <p:grpSpPr>
          <a:xfrm>
            <a:off x="1748732" y="1018117"/>
            <a:ext cx="3459193" cy="1432928"/>
            <a:chOff x="481492" y="2179583"/>
            <a:chExt cx="5883441" cy="240024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A0499DC-9214-4383-1E62-28D32ECFB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492" y="2179583"/>
              <a:ext cx="5883441" cy="2400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tangolo arrotondato 1">
              <a:extLst>
                <a:ext uri="{FF2B5EF4-FFF2-40B4-BE49-F238E27FC236}">
                  <a16:creationId xmlns:a16="http://schemas.microsoft.com/office/drawing/2014/main" id="{C3017913-606B-E728-D419-65EC6F01171D}"/>
                </a:ext>
              </a:extLst>
            </p:cNvPr>
            <p:cNvSpPr/>
            <p:nvPr/>
          </p:nvSpPr>
          <p:spPr>
            <a:xfrm>
              <a:off x="500218" y="2275870"/>
              <a:ext cx="652591" cy="194053"/>
            </a:xfrm>
            <a:prstGeom prst="roundRect">
              <a:avLst/>
            </a:prstGeom>
            <a:solidFill>
              <a:schemeClr val="accent5">
                <a:lumMod val="75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64D0B03F-F6D3-CCF4-7A66-86C926ED19D2}"/>
              </a:ext>
            </a:extLst>
          </p:cNvPr>
          <p:cNvGrpSpPr/>
          <p:nvPr/>
        </p:nvGrpSpPr>
        <p:grpSpPr>
          <a:xfrm>
            <a:off x="1748732" y="2535240"/>
            <a:ext cx="3459193" cy="1432929"/>
            <a:chOff x="3204981" y="3039991"/>
            <a:chExt cx="5839199" cy="287750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8B5C8DE-3B66-101E-7E6A-58862C5EF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1" y="3039991"/>
              <a:ext cx="5839199" cy="28775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ttangolo arrotondato 1">
              <a:extLst>
                <a:ext uri="{FF2B5EF4-FFF2-40B4-BE49-F238E27FC236}">
                  <a16:creationId xmlns:a16="http://schemas.microsoft.com/office/drawing/2014/main" id="{DE4AF949-9F90-44CB-2770-F6F48F5EADC8}"/>
                </a:ext>
              </a:extLst>
            </p:cNvPr>
            <p:cNvSpPr/>
            <p:nvPr/>
          </p:nvSpPr>
          <p:spPr>
            <a:xfrm>
              <a:off x="3230034" y="3320255"/>
              <a:ext cx="870822" cy="146323"/>
            </a:xfrm>
            <a:prstGeom prst="roundRect">
              <a:avLst/>
            </a:prstGeom>
            <a:solidFill>
              <a:schemeClr val="accent5">
                <a:lumMod val="75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3A59454-963D-15F8-E449-96E1D04DD843}"/>
              </a:ext>
            </a:extLst>
          </p:cNvPr>
          <p:cNvGrpSpPr/>
          <p:nvPr/>
        </p:nvGrpSpPr>
        <p:grpSpPr>
          <a:xfrm>
            <a:off x="1732272" y="4058129"/>
            <a:ext cx="3475652" cy="1724272"/>
            <a:chOff x="11894014" y="3772166"/>
            <a:chExt cx="5740034" cy="263258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B0FBDCBC-FC51-2019-E364-BD22E5CFF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94014" y="3772166"/>
              <a:ext cx="5740034" cy="2632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tangolo arrotondato 1">
              <a:extLst>
                <a:ext uri="{FF2B5EF4-FFF2-40B4-BE49-F238E27FC236}">
                  <a16:creationId xmlns:a16="http://schemas.microsoft.com/office/drawing/2014/main" id="{8F94DB1C-1ED2-FDD7-587E-135C15330FB7}"/>
                </a:ext>
              </a:extLst>
            </p:cNvPr>
            <p:cNvSpPr/>
            <p:nvPr/>
          </p:nvSpPr>
          <p:spPr>
            <a:xfrm>
              <a:off x="11970490" y="3884425"/>
              <a:ext cx="958753" cy="186489"/>
            </a:xfrm>
            <a:prstGeom prst="roundRect">
              <a:avLst/>
            </a:prstGeom>
            <a:solidFill>
              <a:schemeClr val="accent5">
                <a:lumMod val="75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CDEDC935-8D11-FDA1-6850-88FB5212F833}"/>
              </a:ext>
            </a:extLst>
          </p:cNvPr>
          <p:cNvSpPr/>
          <p:nvPr/>
        </p:nvSpPr>
        <p:spPr>
          <a:xfrm>
            <a:off x="5509276" y="1612076"/>
            <a:ext cx="4573441" cy="30889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20000"/>
              </a:lnSpc>
              <a:buFont typeface="Wingdings" charset="2"/>
              <a:buChar char="§"/>
            </a:pP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Grade A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: For obese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patients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presenting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with a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ventral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or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incisional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hernia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, the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laparoscopic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approach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is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preferred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because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it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reduces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the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wound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infection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and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wound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complication</a:t>
            </a:r>
            <a:r>
              <a:rPr lang="it-IT" sz="1350" b="1" dirty="0">
                <a:solidFill>
                  <a:srgbClr val="262626"/>
                </a:solidFill>
                <a:highlight>
                  <a:srgbClr val="FFFF00"/>
                </a:highlight>
                <a:latin typeface="Chalkboard" panose="03050602040202020205" pitchFamily="66" charset="77"/>
              </a:rPr>
              <a:t> rates, up to 70% (STRONGER EVIDENCE)</a:t>
            </a:r>
          </a:p>
          <a:p>
            <a:pPr algn="just">
              <a:lnSpc>
                <a:spcPct val="130000"/>
              </a:lnSpc>
            </a:pPr>
            <a:endParaRPr lang="it-IT" sz="1350" b="1" dirty="0">
              <a:solidFill>
                <a:srgbClr val="262626"/>
              </a:solidFill>
              <a:latin typeface="Chalkboard" panose="03050602040202020205" pitchFamily="66" charset="77"/>
            </a:endParaRPr>
          </a:p>
          <a:p>
            <a:pPr marL="257175" indent="-257175" algn="just">
              <a:lnSpc>
                <a:spcPct val="120000"/>
              </a:lnSpc>
              <a:buFont typeface="Wingdings" charset="2"/>
              <a:buChar char="§"/>
            </a:pP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Grade B: 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As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the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recurrence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risk for obese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patients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is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higher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,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there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may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be a </a:t>
            </a:r>
            <a:r>
              <a:rPr lang="it-IT" sz="1350" b="1" dirty="0" err="1">
                <a:solidFill>
                  <a:srgbClr val="262626"/>
                </a:solidFill>
                <a:latin typeface="Chalkboard" panose="03050602040202020205" pitchFamily="66" charset="77"/>
              </a:rPr>
              <a:t>need</a:t>
            </a:r>
            <a:r>
              <a:rPr lang="it-IT" sz="1350" b="1" dirty="0">
                <a:solidFill>
                  <a:srgbClr val="262626"/>
                </a:solidFill>
                <a:latin typeface="Chalkboard" panose="03050602040202020205" pitchFamily="66" charset="77"/>
              </a:rPr>
              <a:t> for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additional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 technical steps (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greater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 mesh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fixation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, more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overlap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, suture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closure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 of the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defect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)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when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 the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laparoscopic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approach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is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 </a:t>
            </a:r>
            <a:r>
              <a:rPr lang="it-IT" sz="1350" b="1" dirty="0" err="1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indicated</a:t>
            </a:r>
            <a:r>
              <a:rPr lang="it-IT" sz="1350" b="1" dirty="0">
                <a:solidFill>
                  <a:srgbClr val="262626"/>
                </a:solidFill>
                <a:highlight>
                  <a:srgbClr val="00FFFF"/>
                </a:highlight>
                <a:latin typeface="Chalkboard" panose="03050602040202020205" pitchFamily="66" charset="77"/>
              </a:rPr>
              <a:t> (STRONGER EVIDENCE)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D53C366-77AE-3AB9-DEDA-840319FE4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65" t="38359" r="43157" b="51520"/>
          <a:stretch/>
        </p:blipFill>
        <p:spPr>
          <a:xfrm>
            <a:off x="5080001" y="4914852"/>
            <a:ext cx="2953001" cy="8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8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A3E0C2DA-9787-98A9-CB5B-4744692228D7}"/>
              </a:ext>
            </a:extLst>
          </p:cNvPr>
          <p:cNvGrpSpPr/>
          <p:nvPr/>
        </p:nvGrpSpPr>
        <p:grpSpPr>
          <a:xfrm>
            <a:off x="1748732" y="1018117"/>
            <a:ext cx="3459193" cy="1432928"/>
            <a:chOff x="481492" y="2179583"/>
            <a:chExt cx="5883441" cy="240024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A0499DC-9214-4383-1E62-28D32ECFB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492" y="2179583"/>
              <a:ext cx="5883441" cy="2400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tangolo arrotondato 1">
              <a:extLst>
                <a:ext uri="{FF2B5EF4-FFF2-40B4-BE49-F238E27FC236}">
                  <a16:creationId xmlns:a16="http://schemas.microsoft.com/office/drawing/2014/main" id="{C3017913-606B-E728-D419-65EC6F01171D}"/>
                </a:ext>
              </a:extLst>
            </p:cNvPr>
            <p:cNvSpPr/>
            <p:nvPr/>
          </p:nvSpPr>
          <p:spPr>
            <a:xfrm>
              <a:off x="500218" y="2275870"/>
              <a:ext cx="652591" cy="194053"/>
            </a:xfrm>
            <a:prstGeom prst="roundRect">
              <a:avLst/>
            </a:prstGeom>
            <a:solidFill>
              <a:schemeClr val="accent5">
                <a:lumMod val="75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64D0B03F-F6D3-CCF4-7A66-86C926ED19D2}"/>
              </a:ext>
            </a:extLst>
          </p:cNvPr>
          <p:cNvGrpSpPr/>
          <p:nvPr/>
        </p:nvGrpSpPr>
        <p:grpSpPr>
          <a:xfrm>
            <a:off x="1748732" y="2535240"/>
            <a:ext cx="3459193" cy="1432929"/>
            <a:chOff x="3204981" y="3039991"/>
            <a:chExt cx="5839199" cy="287750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8B5C8DE-3B66-101E-7E6A-58862C5EF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1" y="3039991"/>
              <a:ext cx="5839199" cy="28775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ttangolo arrotondato 1">
              <a:extLst>
                <a:ext uri="{FF2B5EF4-FFF2-40B4-BE49-F238E27FC236}">
                  <a16:creationId xmlns:a16="http://schemas.microsoft.com/office/drawing/2014/main" id="{DE4AF949-9F90-44CB-2770-F6F48F5EADC8}"/>
                </a:ext>
              </a:extLst>
            </p:cNvPr>
            <p:cNvSpPr/>
            <p:nvPr/>
          </p:nvSpPr>
          <p:spPr>
            <a:xfrm>
              <a:off x="3230034" y="3320255"/>
              <a:ext cx="870822" cy="146323"/>
            </a:xfrm>
            <a:prstGeom prst="roundRect">
              <a:avLst/>
            </a:prstGeom>
            <a:solidFill>
              <a:schemeClr val="accent5">
                <a:lumMod val="75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3A59454-963D-15F8-E449-96E1D04DD843}"/>
              </a:ext>
            </a:extLst>
          </p:cNvPr>
          <p:cNvGrpSpPr/>
          <p:nvPr/>
        </p:nvGrpSpPr>
        <p:grpSpPr>
          <a:xfrm>
            <a:off x="1732272" y="4058129"/>
            <a:ext cx="3475652" cy="1724272"/>
            <a:chOff x="11894014" y="3772166"/>
            <a:chExt cx="5740034" cy="263258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B0FBDCBC-FC51-2019-E364-BD22E5CFF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94014" y="3772166"/>
              <a:ext cx="5740034" cy="2632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tangolo arrotondato 1">
              <a:extLst>
                <a:ext uri="{FF2B5EF4-FFF2-40B4-BE49-F238E27FC236}">
                  <a16:creationId xmlns:a16="http://schemas.microsoft.com/office/drawing/2014/main" id="{8F94DB1C-1ED2-FDD7-587E-135C15330FB7}"/>
                </a:ext>
              </a:extLst>
            </p:cNvPr>
            <p:cNvSpPr/>
            <p:nvPr/>
          </p:nvSpPr>
          <p:spPr>
            <a:xfrm>
              <a:off x="11970490" y="3884425"/>
              <a:ext cx="958753" cy="186489"/>
            </a:xfrm>
            <a:prstGeom prst="roundRect">
              <a:avLst/>
            </a:prstGeom>
            <a:solidFill>
              <a:schemeClr val="accent5">
                <a:lumMod val="75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425A559C-C06A-724D-8EEC-11FD5023385D}"/>
              </a:ext>
            </a:extLst>
          </p:cNvPr>
          <p:cNvGrpSpPr/>
          <p:nvPr/>
        </p:nvGrpSpPr>
        <p:grpSpPr>
          <a:xfrm>
            <a:off x="5854988" y="1338847"/>
            <a:ext cx="4411735" cy="4434309"/>
            <a:chOff x="5774649" y="642128"/>
            <a:chExt cx="5882313" cy="5912412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491D918A-4401-9D75-07CF-58CA37E57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816" t="35114" r="18270" b="29640"/>
            <a:stretch/>
          </p:blipFill>
          <p:spPr>
            <a:xfrm>
              <a:off x="5774649" y="1464850"/>
              <a:ext cx="5882313" cy="5089690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D02DCA5A-A17C-9D20-9350-72E651672865}"/>
                </a:ext>
              </a:extLst>
            </p:cNvPr>
            <p:cNvSpPr/>
            <p:nvPr/>
          </p:nvSpPr>
          <p:spPr>
            <a:xfrm>
              <a:off x="5946476" y="642128"/>
              <a:ext cx="461225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b="1" dirty="0"/>
                <a:t>Chapter 14. How much overlap is necessary?</a:t>
              </a:r>
            </a:p>
            <a:p>
              <a:r>
                <a:rPr lang="en-US" sz="1350" b="1" dirty="0"/>
                <a:t> A. De Beaux, S Morales‑</a:t>
              </a:r>
              <a:r>
                <a:rPr lang="en-US" sz="1350" b="1" dirty="0" err="1"/>
                <a:t>Conde</a:t>
              </a:r>
              <a:endParaRPr lang="it-IT" sz="1350" b="1" dirty="0"/>
            </a:p>
          </p:txBody>
        </p:sp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7B17C185-DCB7-9E3B-4222-48983D5A697A}"/>
                </a:ext>
              </a:extLst>
            </p:cNvPr>
            <p:cNvSpPr/>
            <p:nvPr/>
          </p:nvSpPr>
          <p:spPr>
            <a:xfrm>
              <a:off x="6688667" y="2827867"/>
              <a:ext cx="4470400" cy="778933"/>
            </a:xfrm>
            <a:prstGeom prst="roundRect">
              <a:avLst/>
            </a:prstGeom>
            <a:solidFill>
              <a:srgbClr val="FFC000">
                <a:alpha val="3084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F1BBC44D-6171-88C6-59CB-ABCCDA4F4224}"/>
                </a:ext>
              </a:extLst>
            </p:cNvPr>
            <p:cNvSpPr/>
            <p:nvPr/>
          </p:nvSpPr>
          <p:spPr>
            <a:xfrm>
              <a:off x="6688667" y="4638419"/>
              <a:ext cx="4707466" cy="778933"/>
            </a:xfrm>
            <a:prstGeom prst="roundRect">
              <a:avLst/>
            </a:prstGeom>
            <a:solidFill>
              <a:srgbClr val="FFC000">
                <a:alpha val="3084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9423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images.png">
            <a:extLst>
              <a:ext uri="{FF2B5EF4-FFF2-40B4-BE49-F238E27FC236}">
                <a16:creationId xmlns:a16="http://schemas.microsoft.com/office/drawing/2014/main" id="{072C69F3-A35B-925A-FE31-452D6EEA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02" y="973284"/>
            <a:ext cx="1247599" cy="1039666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4148CB5-E52F-7B32-04C4-C28A4FD87B30}"/>
              </a:ext>
            </a:extLst>
          </p:cNvPr>
          <p:cNvGrpSpPr/>
          <p:nvPr/>
        </p:nvGrpSpPr>
        <p:grpSpPr>
          <a:xfrm>
            <a:off x="1737360" y="924377"/>
            <a:ext cx="4819650" cy="2105025"/>
            <a:chOff x="5445723" y="31840"/>
            <a:chExt cx="6426200" cy="280670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EEE7DA35-2C18-B8DD-5591-CFD596259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5723" y="31840"/>
              <a:ext cx="6426200" cy="280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ttangolo arrotondato 1">
              <a:extLst>
                <a:ext uri="{FF2B5EF4-FFF2-40B4-BE49-F238E27FC236}">
                  <a16:creationId xmlns:a16="http://schemas.microsoft.com/office/drawing/2014/main" id="{23EF85EE-BFD0-8DB5-A663-F2323EF518B4}"/>
                </a:ext>
              </a:extLst>
            </p:cNvPr>
            <p:cNvSpPr/>
            <p:nvPr/>
          </p:nvSpPr>
          <p:spPr>
            <a:xfrm>
              <a:off x="7349067" y="2566564"/>
              <a:ext cx="402575" cy="152152"/>
            </a:xfrm>
            <a:prstGeom prst="roundRect">
              <a:avLst/>
            </a:prstGeom>
            <a:solidFill>
              <a:schemeClr val="accent5">
                <a:lumMod val="75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CCB0A59-AD66-47D4-F5B1-A8135645200A}"/>
              </a:ext>
            </a:extLst>
          </p:cNvPr>
          <p:cNvGrpSpPr/>
          <p:nvPr/>
        </p:nvGrpSpPr>
        <p:grpSpPr>
          <a:xfrm>
            <a:off x="4022522" y="2635250"/>
            <a:ext cx="4146956" cy="3298374"/>
            <a:chOff x="7061199" y="2683139"/>
            <a:chExt cx="4727788" cy="383615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9ED18F2-F036-03E9-AF43-CC3C5A11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1200" y="2683139"/>
              <a:ext cx="4727787" cy="383615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9E3B8409-6AE3-10FA-D04B-D5B1234E994A}"/>
                </a:ext>
              </a:extLst>
            </p:cNvPr>
            <p:cNvSpPr/>
            <p:nvPr/>
          </p:nvSpPr>
          <p:spPr>
            <a:xfrm>
              <a:off x="7061200" y="2827868"/>
              <a:ext cx="1913468" cy="210656"/>
            </a:xfrm>
            <a:prstGeom prst="roundRect">
              <a:avLst/>
            </a:prstGeom>
            <a:solidFill>
              <a:srgbClr val="FFC000">
                <a:alpha val="3084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45202C8C-399F-CBB2-A0C2-879C740D340B}"/>
                </a:ext>
              </a:extLst>
            </p:cNvPr>
            <p:cNvSpPr/>
            <p:nvPr/>
          </p:nvSpPr>
          <p:spPr>
            <a:xfrm>
              <a:off x="7061199" y="4601217"/>
              <a:ext cx="4727787" cy="1054653"/>
            </a:xfrm>
            <a:prstGeom prst="roundRect">
              <a:avLst/>
            </a:prstGeom>
            <a:solidFill>
              <a:srgbClr val="FFC000">
                <a:alpha val="3084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694510D4-F436-9BA5-AB77-90E96320A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271" y="1103000"/>
            <a:ext cx="1477108" cy="20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34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images.png">
            <a:extLst>
              <a:ext uri="{FF2B5EF4-FFF2-40B4-BE49-F238E27FC236}">
                <a16:creationId xmlns:a16="http://schemas.microsoft.com/office/drawing/2014/main" id="{072C69F3-A35B-925A-FE31-452D6EEA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02" y="973284"/>
            <a:ext cx="1247599" cy="1039666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4148CB5-E52F-7B32-04C4-C28A4FD87B30}"/>
              </a:ext>
            </a:extLst>
          </p:cNvPr>
          <p:cNvGrpSpPr/>
          <p:nvPr/>
        </p:nvGrpSpPr>
        <p:grpSpPr>
          <a:xfrm>
            <a:off x="1737360" y="924377"/>
            <a:ext cx="4819650" cy="2105025"/>
            <a:chOff x="5445723" y="31840"/>
            <a:chExt cx="6426200" cy="280670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EEE7DA35-2C18-B8DD-5591-CFD596259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5723" y="31840"/>
              <a:ext cx="6426200" cy="280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ttangolo arrotondato 1">
              <a:extLst>
                <a:ext uri="{FF2B5EF4-FFF2-40B4-BE49-F238E27FC236}">
                  <a16:creationId xmlns:a16="http://schemas.microsoft.com/office/drawing/2014/main" id="{23EF85EE-BFD0-8DB5-A663-F2323EF518B4}"/>
                </a:ext>
              </a:extLst>
            </p:cNvPr>
            <p:cNvSpPr/>
            <p:nvPr/>
          </p:nvSpPr>
          <p:spPr>
            <a:xfrm>
              <a:off x="7349067" y="2566564"/>
              <a:ext cx="402575" cy="152152"/>
            </a:xfrm>
            <a:prstGeom prst="roundRect">
              <a:avLst/>
            </a:prstGeom>
            <a:solidFill>
              <a:schemeClr val="accent5">
                <a:lumMod val="75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694510D4-F436-9BA5-AB77-90E96320A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71" y="1103000"/>
            <a:ext cx="1477108" cy="2034919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AEDDB9B4-9352-9117-6466-E226E96A1E27}"/>
              </a:ext>
            </a:extLst>
          </p:cNvPr>
          <p:cNvGrpSpPr/>
          <p:nvPr/>
        </p:nvGrpSpPr>
        <p:grpSpPr>
          <a:xfrm>
            <a:off x="1863142" y="3208913"/>
            <a:ext cx="5337758" cy="893957"/>
            <a:chOff x="452189" y="3135549"/>
            <a:chExt cx="7117010" cy="1191943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EF3D277E-1503-8369-854C-CCB3A86D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45" t="60928" r="9848" b="4532"/>
            <a:stretch/>
          </p:blipFill>
          <p:spPr>
            <a:xfrm>
              <a:off x="452189" y="3135549"/>
              <a:ext cx="7117010" cy="1191943"/>
            </a:xfrm>
            <a:prstGeom prst="rect">
              <a:avLst/>
            </a:prstGeom>
          </p:spPr>
        </p:pic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D9B90AC8-E560-3E5E-470E-193A4310CB88}"/>
                </a:ext>
              </a:extLst>
            </p:cNvPr>
            <p:cNvSpPr/>
            <p:nvPr/>
          </p:nvSpPr>
          <p:spPr>
            <a:xfrm>
              <a:off x="2760132" y="3445933"/>
              <a:ext cx="4690533" cy="550333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55A79F5-0983-DB62-E007-EF4B75EDF55B}"/>
              </a:ext>
            </a:extLst>
          </p:cNvPr>
          <p:cNvGrpSpPr/>
          <p:nvPr/>
        </p:nvGrpSpPr>
        <p:grpSpPr>
          <a:xfrm>
            <a:off x="5248016" y="4144261"/>
            <a:ext cx="5000510" cy="1789364"/>
            <a:chOff x="4965355" y="4382680"/>
            <a:chExt cx="6667346" cy="2385819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8CE81BB-DAF3-F182-E5BC-45F997C32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5355" y="4382680"/>
              <a:ext cx="6667346" cy="2385819"/>
            </a:xfrm>
            <a:prstGeom prst="rect">
              <a:avLst/>
            </a:prstGeom>
          </p:spPr>
        </p:pic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992D46E9-372C-B13A-461E-285D4A39BC70}"/>
                </a:ext>
              </a:extLst>
            </p:cNvPr>
            <p:cNvSpPr/>
            <p:nvPr/>
          </p:nvSpPr>
          <p:spPr>
            <a:xfrm>
              <a:off x="5122331" y="5462781"/>
              <a:ext cx="6070602" cy="1240507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sp>
        <p:nvSpPr>
          <p:cNvPr id="20" name="Freccia angolare in su 19">
            <a:extLst>
              <a:ext uri="{FF2B5EF4-FFF2-40B4-BE49-F238E27FC236}">
                <a16:creationId xmlns:a16="http://schemas.microsoft.com/office/drawing/2014/main" id="{3B6A9AFD-497F-BF30-8C77-E14F8C1B7E18}"/>
              </a:ext>
            </a:extLst>
          </p:cNvPr>
          <p:cNvSpPr/>
          <p:nvPr/>
        </p:nvSpPr>
        <p:spPr>
          <a:xfrm rot="5400000">
            <a:off x="3966703" y="4611436"/>
            <a:ext cx="1491481" cy="685800"/>
          </a:xfrm>
          <a:prstGeom prst="bentUpArrow">
            <a:avLst>
              <a:gd name="adj1" fmla="val 6481"/>
              <a:gd name="adj2" fmla="val 27778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329412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35FE40-2FCD-EF6E-E4F4-66D7CC949985}"/>
              </a:ext>
            </a:extLst>
          </p:cNvPr>
          <p:cNvSpPr txBox="1"/>
          <p:nvPr/>
        </p:nvSpPr>
        <p:spPr>
          <a:xfrm>
            <a:off x="1755962" y="1472453"/>
            <a:ext cx="5027922" cy="277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My </a:t>
            </a:r>
            <a:r>
              <a:rPr lang="it-IT" sz="3200" b="1" dirty="0" err="1">
                <a:solidFill>
                  <a:srgbClr val="FF0000"/>
                </a:solidFill>
                <a:latin typeface="Chalkboard" panose="03050602040202020205" pitchFamily="66" charset="77"/>
              </a:rPr>
              <a:t>disclosures</a:t>
            </a:r>
            <a:r>
              <a:rPr lang="it-IT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…. BD E GORE</a:t>
            </a:r>
          </a:p>
          <a:p>
            <a:endParaRPr lang="it-IT" sz="1600" dirty="0">
              <a:latin typeface="Chalkboard" panose="03050602040202020205" pitchFamily="66" charset="77"/>
            </a:endParaRPr>
          </a:p>
          <a:p>
            <a:endParaRPr lang="it-IT" sz="1600" dirty="0">
              <a:latin typeface="Chalkboard" panose="03050602040202020205" pitchFamily="66" charset="77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halkboard" panose="03050602040202020205" pitchFamily="66" charset="77"/>
              </a:rPr>
              <a:t>&gt;350 interventi di chirurgia oncologica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halkboard" panose="03050602040202020205" pitchFamily="66" charset="77"/>
              </a:rPr>
              <a:t>&gt;220 interventi di chirurgia bariatrica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halkboard" panose="03050602040202020205" pitchFamily="66" charset="77"/>
              </a:rPr>
              <a:t>&gt;300 interventi di chirurgia di parete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988BCF-77C6-BDA2-6B02-706F5C39DE54}"/>
              </a:ext>
            </a:extLst>
          </p:cNvPr>
          <p:cNvSpPr txBox="1"/>
          <p:nvPr/>
        </p:nvSpPr>
        <p:spPr>
          <a:xfrm>
            <a:off x="6271221" y="1873143"/>
            <a:ext cx="41648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latin typeface="Chalkboard" panose="03050602040202020205" pitchFamily="66" charset="77"/>
              </a:rPr>
              <a:t>Denunce:</a:t>
            </a:r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C173A589-50D6-19C5-D4A8-5E83DB390726}"/>
              </a:ext>
            </a:extLst>
          </p:cNvPr>
          <p:cNvSpPr/>
          <p:nvPr/>
        </p:nvSpPr>
        <p:spPr>
          <a:xfrm>
            <a:off x="6582178" y="3689918"/>
            <a:ext cx="201707" cy="733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62677B-AD93-2297-72A8-33E7D0CE77EF}"/>
              </a:ext>
            </a:extLst>
          </p:cNvPr>
          <p:cNvSpPr txBox="1"/>
          <p:nvPr/>
        </p:nvSpPr>
        <p:spPr>
          <a:xfrm>
            <a:off x="5090827" y="4660862"/>
            <a:ext cx="3701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Chalkboard" panose="03050602040202020205" pitchFamily="66" charset="77"/>
              </a:rPr>
              <a:t>100% laparoceli in obesi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E513AB-20DC-FEEB-DB74-6A646076792F}"/>
              </a:ext>
            </a:extLst>
          </p:cNvPr>
          <p:cNvSpPr txBox="1"/>
          <p:nvPr/>
        </p:nvSpPr>
        <p:spPr>
          <a:xfrm>
            <a:off x="6361988" y="2560376"/>
            <a:ext cx="532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Chalkboard" panose="03050602040202020205" pitchFamily="66" charset="77"/>
              </a:rPr>
              <a:t>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00D2A6-EC12-4AC1-CB59-11FFE2428AA3}"/>
              </a:ext>
            </a:extLst>
          </p:cNvPr>
          <p:cNvSpPr txBox="1"/>
          <p:nvPr/>
        </p:nvSpPr>
        <p:spPr>
          <a:xfrm>
            <a:off x="6361988" y="2911990"/>
            <a:ext cx="532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Chalkboard" panose="03050602040202020205" pitchFamily="66" charset="77"/>
              </a:rPr>
              <a:t>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77305B-1B22-D7F8-3699-BD27D46B8624}"/>
              </a:ext>
            </a:extLst>
          </p:cNvPr>
          <p:cNvSpPr txBox="1"/>
          <p:nvPr/>
        </p:nvSpPr>
        <p:spPr>
          <a:xfrm>
            <a:off x="6368579" y="3276041"/>
            <a:ext cx="23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Chalkboard" panose="03050602040202020205" pitchFamily="66" charset="77"/>
              </a:rPr>
              <a:t>3 (1 già archiviata)</a:t>
            </a:r>
          </a:p>
        </p:txBody>
      </p:sp>
    </p:spTree>
    <p:extLst>
      <p:ext uri="{BB962C8B-B14F-4D97-AF65-F5344CB8AC3E}">
        <p14:creationId xmlns:p14="http://schemas.microsoft.com/office/powerpoint/2010/main" val="3302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0F38B4-E6DA-5BD0-7106-0F4F25A4E7BF}"/>
              </a:ext>
            </a:extLst>
          </p:cNvPr>
          <p:cNvSpPr txBox="1"/>
          <p:nvPr/>
        </p:nvSpPr>
        <p:spPr>
          <a:xfrm>
            <a:off x="4321138" y="1096128"/>
            <a:ext cx="30990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b="1" dirty="0">
                <a:solidFill>
                  <a:srgbClr val="FF0000"/>
                </a:solidFill>
              </a:rPr>
              <a:t>QUALE APPROCCIO?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33CE88-97CE-A438-0494-2B30A75E6DB8}"/>
              </a:ext>
            </a:extLst>
          </p:cNvPr>
          <p:cNvSpPr txBox="1"/>
          <p:nvPr/>
        </p:nvSpPr>
        <p:spPr>
          <a:xfrm>
            <a:off x="1732058" y="1951451"/>
            <a:ext cx="2238883" cy="133882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1350" b="1" dirty="0"/>
              <a:t>FATTORI LEGATI AL PAZIENTE</a:t>
            </a:r>
          </a:p>
          <a:p>
            <a:r>
              <a:rPr lang="it-IT" sz="1350" dirty="0"/>
              <a:t>BMI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tipo di </a:t>
            </a:r>
            <a:r>
              <a:rPr lang="it-IT" sz="1350" dirty="0" err="1"/>
              <a:t>obesita’</a:t>
            </a: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spessore della parete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err="1"/>
              <a:t>eta’</a:t>
            </a: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err="1"/>
              <a:t>comorbilita’</a:t>
            </a:r>
            <a:endParaRPr lang="it-IT" sz="135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8431AB-6E05-508A-5253-7BFBD676AF81}"/>
              </a:ext>
            </a:extLst>
          </p:cNvPr>
          <p:cNvSpPr txBox="1"/>
          <p:nvPr/>
        </p:nvSpPr>
        <p:spPr>
          <a:xfrm>
            <a:off x="4806596" y="2698894"/>
            <a:ext cx="2161489" cy="71558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1350" b="1" dirty="0"/>
              <a:t>FATTORI LEGATI AL DIFETTO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Dimensioni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Localizzazione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C9F81C-7368-8D7C-A933-9CFB890C3CDF}"/>
              </a:ext>
            </a:extLst>
          </p:cNvPr>
          <p:cNvSpPr txBox="1"/>
          <p:nvPr/>
        </p:nvSpPr>
        <p:spPr>
          <a:xfrm>
            <a:off x="8066072" y="3084173"/>
            <a:ext cx="1970283" cy="1754326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1350" b="1" dirty="0"/>
              <a:t>TECNICHE E TECNOLOGIE</a:t>
            </a:r>
          </a:p>
          <a:p>
            <a:r>
              <a:rPr lang="it-IT" sz="1350" dirty="0"/>
              <a:t>Laparoscopia </a:t>
            </a:r>
          </a:p>
          <a:p>
            <a:r>
              <a:rPr lang="it-IT" sz="1350" dirty="0"/>
              <a:t>Endoscopia </a:t>
            </a:r>
          </a:p>
          <a:p>
            <a:r>
              <a:rPr lang="it-IT" sz="1350" dirty="0"/>
              <a:t>Robotica</a:t>
            </a:r>
          </a:p>
          <a:p>
            <a:r>
              <a:rPr lang="it-IT" sz="1350" dirty="0" err="1"/>
              <a:t>Ipom</a:t>
            </a:r>
            <a:endParaRPr lang="it-IT" sz="1350" dirty="0"/>
          </a:p>
          <a:p>
            <a:r>
              <a:rPr lang="it-IT" sz="1350" dirty="0" err="1"/>
              <a:t>Ipom</a:t>
            </a:r>
            <a:r>
              <a:rPr lang="it-IT" sz="1350" dirty="0"/>
              <a:t> Plus</a:t>
            </a:r>
          </a:p>
          <a:p>
            <a:r>
              <a:rPr lang="it-IT" sz="1350" dirty="0" err="1"/>
              <a:t>Rives</a:t>
            </a:r>
            <a:r>
              <a:rPr lang="it-IT" sz="1350" dirty="0"/>
              <a:t> mininvasiva</a:t>
            </a:r>
          </a:p>
          <a:p>
            <a:r>
              <a:rPr lang="it-IT" sz="1350" dirty="0"/>
              <a:t>AWR mininvasiva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3D41FF-096F-C5CC-B107-8DFBFD919ABD}"/>
              </a:ext>
            </a:extLst>
          </p:cNvPr>
          <p:cNvSpPr txBox="1"/>
          <p:nvPr/>
        </p:nvSpPr>
        <p:spPr>
          <a:xfrm>
            <a:off x="5216823" y="5085481"/>
            <a:ext cx="546014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350" b="1" dirty="0"/>
              <a:t>LA MAGGIOR PARTE DELLE TECNICHE MINIINVASIVE</a:t>
            </a:r>
          </a:p>
          <a:p>
            <a:pPr algn="ctr"/>
            <a:r>
              <a:rPr lang="it-IT" sz="1350" b="1" dirty="0"/>
              <a:t>DI RICOSTRUZIONE DELLA LINEA MEDIANA E MESH EXTRAPERITONEALE</a:t>
            </a:r>
          </a:p>
          <a:p>
            <a:pPr algn="ctr"/>
            <a:r>
              <a:rPr lang="it-IT" sz="1350" b="1" dirty="0"/>
              <a:t>SONO PARTICOLARMENTE INDAGINOSE CON STRUMENTI LAPAROSCOPICI</a:t>
            </a:r>
          </a:p>
          <a:p>
            <a:pPr algn="ctr"/>
            <a:r>
              <a:rPr lang="it-IT" sz="1350" b="1" dirty="0"/>
              <a:t>NELL’OBESO</a:t>
            </a:r>
          </a:p>
        </p:txBody>
      </p:sp>
    </p:spTree>
    <p:extLst>
      <p:ext uri="{BB962C8B-B14F-4D97-AF65-F5344CB8AC3E}">
        <p14:creationId xmlns:p14="http://schemas.microsoft.com/office/powerpoint/2010/main" val="337762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9A9ACF-B9BF-8B4F-A149-540550EEB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21" y="898237"/>
            <a:ext cx="3873422" cy="14253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94DEF3D-CF48-0C46-B268-5123724AF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" t="10894" r="1"/>
          <a:stretch/>
        </p:blipFill>
        <p:spPr>
          <a:xfrm>
            <a:off x="3809240" y="2431063"/>
            <a:ext cx="4939589" cy="23627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5133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4D9E498-BF73-4206-ABC1-F9E86E7FA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453" y="826472"/>
            <a:ext cx="3873422" cy="14253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C3A9784-A239-9346-9F54-06A08E2D9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682" y="1552583"/>
            <a:ext cx="7174319" cy="428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16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vinci intro.mp4">
            <a:hlinkClick r:id="" action="ppaction://media"/>
            <a:extLst>
              <a:ext uri="{FF2B5EF4-FFF2-40B4-BE49-F238E27FC236}">
                <a16:creationId xmlns:a16="http://schemas.microsoft.com/office/drawing/2014/main" id="{62B19D78-C3E2-A0DD-50AF-245322240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5100" y="1009951"/>
            <a:ext cx="3863188" cy="2173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B5FA62-6A0C-8381-0B2D-F3778F45D510}"/>
              </a:ext>
            </a:extLst>
          </p:cNvPr>
          <p:cNvSpPr txBox="1"/>
          <p:nvPr/>
        </p:nvSpPr>
        <p:spPr>
          <a:xfrm>
            <a:off x="1791312" y="1350491"/>
            <a:ext cx="348569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i="1" dirty="0">
                <a:latin typeface="Chalkboard" panose="03050602040202020205" pitchFamily="66" charset="77"/>
              </a:rPr>
              <a:t>E poi, l’avvento della robotica….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4EB7E8-22CD-C673-A05E-8F3CAAA86841}"/>
              </a:ext>
            </a:extLst>
          </p:cNvPr>
          <p:cNvSpPr txBox="1"/>
          <p:nvPr/>
        </p:nvSpPr>
        <p:spPr>
          <a:xfrm>
            <a:off x="1836909" y="2571530"/>
            <a:ext cx="3863187" cy="2426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spcAft>
                <a:spcPts val="450"/>
              </a:spcAft>
              <a:buFont typeface="Wingdings" pitchFamily="2" charset="2"/>
              <a:buChar char="ü"/>
            </a:pPr>
            <a:r>
              <a:rPr lang="it-IT" sz="1500" dirty="0" err="1">
                <a:latin typeface="Chalkboard" panose="03050602040202020205" pitchFamily="66" charset="77"/>
              </a:rPr>
              <a:t>Endowrist</a:t>
            </a:r>
            <a:r>
              <a:rPr lang="it-IT" sz="1500" dirty="0">
                <a:latin typeface="Chalkboard" panose="03050602040202020205" pitchFamily="66" charset="77"/>
              </a:rPr>
              <a:t>®, strumenti dotati di 7 gradi di libertà</a:t>
            </a:r>
          </a:p>
          <a:p>
            <a:pPr marL="214313" indent="-214313" algn="just">
              <a:spcAft>
                <a:spcPts val="450"/>
              </a:spcAft>
              <a:buFont typeface="Wingdings" pitchFamily="2" charset="2"/>
              <a:buChar char="ü"/>
            </a:pPr>
            <a:r>
              <a:rPr lang="it-IT" sz="1500" dirty="0">
                <a:latin typeface="Chalkboard" panose="03050602040202020205" pitchFamily="66" charset="77"/>
              </a:rPr>
              <a:t>Coordinazione strumento-mano intuitiva</a:t>
            </a:r>
          </a:p>
          <a:p>
            <a:pPr marL="214313" indent="-214313" algn="just">
              <a:spcAft>
                <a:spcPts val="450"/>
              </a:spcAft>
              <a:buFont typeface="Wingdings" pitchFamily="2" charset="2"/>
              <a:buChar char="ü"/>
            </a:pPr>
            <a:r>
              <a:rPr lang="it-IT" sz="1500" dirty="0">
                <a:latin typeface="Chalkboard" panose="03050602040202020205" pitchFamily="66" charset="77"/>
              </a:rPr>
              <a:t>Filtraggio del tremore e ridimensionamento del movimento</a:t>
            </a:r>
          </a:p>
          <a:p>
            <a:pPr marL="214313" indent="-214313" algn="just">
              <a:spcAft>
                <a:spcPts val="450"/>
              </a:spcAft>
              <a:buFont typeface="Wingdings" pitchFamily="2" charset="2"/>
              <a:buChar char="ü"/>
            </a:pPr>
            <a:r>
              <a:rPr lang="it-IT" sz="1500" dirty="0">
                <a:latin typeface="Chalkboard" panose="03050602040202020205" pitchFamily="66" charset="77"/>
              </a:rPr>
              <a:t>Visione stereoscopica 3D ingrandita ad alta risoluzione, stabile e controllata direttamente dal primo operatore</a:t>
            </a:r>
          </a:p>
          <a:p>
            <a:pPr marL="214313" indent="-214313" algn="just">
              <a:spcAft>
                <a:spcPts val="450"/>
              </a:spcAft>
              <a:buFont typeface="Wingdings" pitchFamily="2" charset="2"/>
              <a:buChar char="ü"/>
            </a:pPr>
            <a:r>
              <a:rPr lang="it-IT" sz="1500" dirty="0">
                <a:latin typeface="Chalkboard" panose="03050602040202020205" pitchFamily="66" charset="77"/>
              </a:rPr>
              <a:t>Possibilità di inversione dell'immagine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B1C143-CD5D-6F10-EFD4-800893FCE788}"/>
              </a:ext>
            </a:extLst>
          </p:cNvPr>
          <p:cNvSpPr txBox="1"/>
          <p:nvPr/>
        </p:nvSpPr>
        <p:spPr>
          <a:xfrm>
            <a:off x="6330342" y="3429002"/>
            <a:ext cx="3105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rgbClr val="FF0000"/>
                </a:solidFill>
                <a:latin typeface="Chalkboard" panose="03050602040202020205" pitchFamily="66" charset="77"/>
                <a:sym typeface="Wingdings" pitchFamily="2" charset="2"/>
              </a:rPr>
              <a:t> </a:t>
            </a:r>
            <a:r>
              <a:rPr lang="it-IT" sz="1500" dirty="0">
                <a:solidFill>
                  <a:srgbClr val="FF0000"/>
                </a:solidFill>
                <a:latin typeface="Chalkboard" panose="03050602040202020205" pitchFamily="66" charset="77"/>
              </a:rPr>
              <a:t>Basse pressioni </a:t>
            </a:r>
            <a:r>
              <a:rPr lang="it-IT" sz="1500" dirty="0" err="1">
                <a:solidFill>
                  <a:srgbClr val="FF0000"/>
                </a:solidFill>
                <a:latin typeface="Chalkboard" panose="03050602040202020205" pitchFamily="66" charset="77"/>
              </a:rPr>
              <a:t>pnp</a:t>
            </a:r>
            <a:endParaRPr lang="it-IT" sz="1500" dirty="0">
              <a:solidFill>
                <a:srgbClr val="FF0000"/>
              </a:solidFill>
              <a:latin typeface="Chalkboard" panose="03050602040202020205" pitchFamily="66" charset="77"/>
            </a:endParaRPr>
          </a:p>
          <a:p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  <a:sym typeface="Wingdings" pitchFamily="2" charset="2"/>
              </a:rPr>
              <a:t> </a:t>
            </a:r>
            <a:r>
              <a:rPr lang="en-US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Ampia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 camera di </a:t>
            </a:r>
            <a:r>
              <a:rPr lang="en-US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lavoro</a:t>
            </a:r>
            <a:endParaRPr lang="en-US" sz="15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halkboard" panose="03050602040202020205" pitchFamily="66" charset="77"/>
            </a:endParaRPr>
          </a:p>
          <a:p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  <a:sym typeface="Wingdings" pitchFamily="2" charset="2"/>
              </a:rPr>
              <a:t>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Ridotto </a:t>
            </a:r>
            <a:r>
              <a:rPr lang="en-US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traumatismo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 </a:t>
            </a:r>
            <a:r>
              <a:rPr lang="en-US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tissutale</a:t>
            </a:r>
            <a:endParaRPr lang="en-US" sz="15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halkboard" panose="03050602040202020205" pitchFamily="66" charset="77"/>
            </a:endParaRPr>
          </a:p>
          <a:p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  <a:sym typeface="Wingdings" pitchFamily="2" charset="2"/>
              </a:rPr>
              <a:t> </a:t>
            </a:r>
            <a:r>
              <a:rPr lang="en-US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Sutura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 </a:t>
            </a:r>
            <a:r>
              <a:rPr lang="en-US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intracorporea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 </a:t>
            </a:r>
            <a:r>
              <a:rPr lang="en-US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board" panose="03050602040202020205" pitchFamily="66" charset="77"/>
              </a:rPr>
              <a:t>facilitata</a:t>
            </a:r>
            <a:endParaRPr lang="it-IT" sz="1500" dirty="0">
              <a:solidFill>
                <a:srgbClr val="FF0000"/>
              </a:solidFill>
              <a:latin typeface="Chalkboard" panose="03050602040202020205" pitchFamily="66" charset="77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D7C2917-8669-2760-C3C7-EA95968D1526}"/>
              </a:ext>
            </a:extLst>
          </p:cNvPr>
          <p:cNvSpPr txBox="1"/>
          <p:nvPr/>
        </p:nvSpPr>
        <p:spPr>
          <a:xfrm>
            <a:off x="7562242" y="4741862"/>
            <a:ext cx="23532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it-IT" sz="1500" dirty="0">
                <a:solidFill>
                  <a:srgbClr val="FF0000"/>
                </a:solidFill>
                <a:latin typeface="Chalkboard" panose="03050602040202020205" pitchFamily="66" charset="77"/>
              </a:rPr>
              <a:t>No utilizzo di </a:t>
            </a:r>
            <a:r>
              <a:rPr lang="it-IT" sz="1500" dirty="0" err="1">
                <a:solidFill>
                  <a:srgbClr val="FF0000"/>
                </a:solidFill>
                <a:latin typeface="Chalkboard" panose="03050602040202020205" pitchFamily="66" charset="77"/>
              </a:rPr>
              <a:t>tacks</a:t>
            </a:r>
            <a:endParaRPr lang="it-IT" sz="1500" dirty="0">
              <a:solidFill>
                <a:srgbClr val="FF0000"/>
              </a:solidFill>
              <a:latin typeface="Chalkboard" panose="03050602040202020205" pitchFamily="66" charset="77"/>
            </a:endParaRPr>
          </a:p>
          <a:p>
            <a:pPr marL="214313" indent="-214313">
              <a:buFont typeface="Wingdings" pitchFamily="2" charset="2"/>
              <a:buChar char="Ø"/>
            </a:pPr>
            <a:r>
              <a:rPr lang="it-IT" sz="1500" dirty="0">
                <a:solidFill>
                  <a:srgbClr val="FF0000"/>
                </a:solidFill>
                <a:latin typeface="Chalkboard" panose="03050602040202020205" pitchFamily="66" charset="77"/>
              </a:rPr>
              <a:t>Mesh extraperitoneale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4E44680-5291-D19B-D999-0B1EEB59BBE9}"/>
              </a:ext>
            </a:extLst>
          </p:cNvPr>
          <p:cNvSpPr txBox="1"/>
          <p:nvPr/>
        </p:nvSpPr>
        <p:spPr>
          <a:xfrm>
            <a:off x="2602787" y="5593060"/>
            <a:ext cx="69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highlight>
                  <a:srgbClr val="00FFFF"/>
                </a:highlight>
                <a:latin typeface="Chalkboard" panose="03050602040202020205" pitchFamily="66" charset="77"/>
              </a:rPr>
              <a:t>« Posso eseguire ciò che farei in open con tecnica mini-invasiva »</a:t>
            </a:r>
          </a:p>
        </p:txBody>
      </p:sp>
    </p:spTree>
    <p:extLst>
      <p:ext uri="{BB962C8B-B14F-4D97-AF65-F5344CB8AC3E}">
        <p14:creationId xmlns:p14="http://schemas.microsoft.com/office/powerpoint/2010/main" val="20634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vinci intro.mp4">
            <a:hlinkClick r:id="" action="ppaction://media"/>
            <a:extLst>
              <a:ext uri="{FF2B5EF4-FFF2-40B4-BE49-F238E27FC236}">
                <a16:creationId xmlns:a16="http://schemas.microsoft.com/office/drawing/2014/main" id="{62B19D78-C3E2-A0DD-50AF-245322240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5100" y="1009951"/>
            <a:ext cx="3863188" cy="2173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B5FA62-6A0C-8381-0B2D-F3778F45D510}"/>
              </a:ext>
            </a:extLst>
          </p:cNvPr>
          <p:cNvSpPr txBox="1"/>
          <p:nvPr/>
        </p:nvSpPr>
        <p:spPr>
          <a:xfrm>
            <a:off x="1791312" y="1350491"/>
            <a:ext cx="348569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i="1" dirty="0">
                <a:latin typeface="Chalkboard" panose="03050602040202020205" pitchFamily="66" charset="77"/>
              </a:rPr>
              <a:t>E poi, l’avvento della robotica….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1D01D8-F807-FD59-4E11-D462FAB8F104}"/>
              </a:ext>
            </a:extLst>
          </p:cNvPr>
          <p:cNvSpPr txBox="1"/>
          <p:nvPr/>
        </p:nvSpPr>
        <p:spPr>
          <a:xfrm rot="150406">
            <a:off x="2402890" y="3330916"/>
            <a:ext cx="732977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halkboard" panose="03050602040202020205" pitchFamily="66" charset="77"/>
              </a:rPr>
              <a:t>« </a:t>
            </a:r>
            <a:r>
              <a:rPr lang="it-IT" dirty="0" err="1">
                <a:latin typeface="Chalkboard" panose="03050602040202020205" pitchFamily="66" charset="77"/>
              </a:rPr>
              <a:t>Particularly</a:t>
            </a:r>
            <a:r>
              <a:rPr lang="it-IT" dirty="0">
                <a:latin typeface="Chalkboard" panose="03050602040202020205" pitchFamily="66" charset="77"/>
              </a:rPr>
              <a:t> in </a:t>
            </a:r>
            <a:r>
              <a:rPr lang="it-IT" dirty="0" err="1">
                <a:latin typeface="Chalkboard" panose="03050602040202020205" pitchFamily="66" charset="77"/>
              </a:rPr>
              <a:t>highly</a:t>
            </a:r>
            <a:r>
              <a:rPr lang="it-IT" dirty="0">
                <a:latin typeface="Chalkboard" panose="03050602040202020205" pitchFamily="66" charset="77"/>
              </a:rPr>
              <a:t> </a:t>
            </a:r>
            <a:r>
              <a:rPr lang="it-IT" dirty="0" err="1">
                <a:latin typeface="Chalkboard" panose="03050602040202020205" pitchFamily="66" charset="77"/>
              </a:rPr>
              <a:t>elevated</a:t>
            </a:r>
            <a:r>
              <a:rPr lang="it-IT" dirty="0">
                <a:latin typeface="Chalkboard" panose="03050602040202020205" pitchFamily="66" charset="77"/>
              </a:rPr>
              <a:t> BMI </a:t>
            </a:r>
            <a:r>
              <a:rPr lang="it-IT" dirty="0" err="1">
                <a:latin typeface="Chalkboard" panose="03050602040202020205" pitchFamily="66" charset="77"/>
              </a:rPr>
              <a:t>patients</a:t>
            </a:r>
            <a:r>
              <a:rPr lang="it-IT" dirty="0">
                <a:latin typeface="Chalkboard" panose="03050602040202020205" pitchFamily="66" charset="77"/>
              </a:rPr>
              <a:t>,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laparoscopic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surgery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becomes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increasingly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difficult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secondary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to the torque of the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abdominal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wall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on standard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laparoscopic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instruments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and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trocars</a:t>
            </a:r>
            <a:r>
              <a:rPr lang="it-IT" dirty="0">
                <a:latin typeface="Chalkboard" panose="03050602040202020205" pitchFamily="66" charset="77"/>
              </a:rPr>
              <a:t>. The force and weight of the </a:t>
            </a:r>
            <a:r>
              <a:rPr lang="it-IT" dirty="0" err="1">
                <a:latin typeface="Chalkboard" panose="03050602040202020205" pitchFamily="66" charset="77"/>
              </a:rPr>
              <a:t>abdominal</a:t>
            </a:r>
            <a:r>
              <a:rPr lang="it-IT" dirty="0">
                <a:latin typeface="Chalkboard" panose="03050602040202020205" pitchFamily="66" charset="77"/>
              </a:rPr>
              <a:t> </a:t>
            </a:r>
            <a:r>
              <a:rPr lang="it-IT" dirty="0" err="1">
                <a:latin typeface="Chalkboard" panose="03050602040202020205" pitchFamily="66" charset="77"/>
              </a:rPr>
              <a:t>wall</a:t>
            </a:r>
            <a:r>
              <a:rPr lang="it-IT" dirty="0">
                <a:latin typeface="Chalkboard" panose="03050602040202020205" pitchFamily="66" charset="77"/>
              </a:rPr>
              <a:t> on the </a:t>
            </a:r>
            <a:r>
              <a:rPr lang="it-IT" dirty="0" err="1">
                <a:latin typeface="Chalkboard" panose="03050602040202020205" pitchFamily="66" charset="77"/>
              </a:rPr>
              <a:t>instruments</a:t>
            </a:r>
            <a:r>
              <a:rPr lang="it-IT" dirty="0">
                <a:latin typeface="Chalkboard" panose="03050602040202020205" pitchFamily="66" charset="77"/>
              </a:rPr>
              <a:t> </a:t>
            </a:r>
            <a:r>
              <a:rPr lang="it-IT" dirty="0" err="1">
                <a:latin typeface="Chalkboard" panose="03050602040202020205" pitchFamily="66" charset="77"/>
              </a:rPr>
              <a:t>as</a:t>
            </a:r>
            <a:r>
              <a:rPr lang="it-IT" dirty="0">
                <a:latin typeface="Chalkboard" panose="03050602040202020205" pitchFamily="66" charset="77"/>
              </a:rPr>
              <a:t> </a:t>
            </a:r>
            <a:r>
              <a:rPr lang="it-IT" dirty="0" err="1">
                <a:latin typeface="Chalkboard" panose="03050602040202020205" pitchFamily="66" charset="77"/>
              </a:rPr>
              <a:t>they</a:t>
            </a:r>
            <a:r>
              <a:rPr lang="it-IT" dirty="0">
                <a:latin typeface="Chalkboard" panose="03050602040202020205" pitchFamily="66" charset="77"/>
              </a:rPr>
              <a:t> pass </a:t>
            </a:r>
            <a:r>
              <a:rPr lang="it-IT" dirty="0" err="1">
                <a:latin typeface="Chalkboard" panose="03050602040202020205" pitchFamily="66" charset="77"/>
              </a:rPr>
              <a:t>through</a:t>
            </a:r>
            <a:r>
              <a:rPr lang="it-IT" dirty="0">
                <a:latin typeface="Chalkboard" panose="03050602040202020205" pitchFamily="66" charset="77"/>
              </a:rPr>
              <a:t> the </a:t>
            </a:r>
            <a:r>
              <a:rPr lang="it-IT" dirty="0" err="1">
                <a:latin typeface="Chalkboard" panose="03050602040202020205" pitchFamily="66" charset="77"/>
              </a:rPr>
              <a:t>trocars</a:t>
            </a:r>
            <a:r>
              <a:rPr lang="it-IT" dirty="0">
                <a:latin typeface="Chalkboard" panose="03050602040202020205" pitchFamily="66" charset="77"/>
              </a:rPr>
              <a:t> can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destabilize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the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fluidity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of the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surgeon’s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motions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resulting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in a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loss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of control and </a:t>
            </a:r>
            <a:r>
              <a:rPr lang="it-IT" dirty="0" err="1">
                <a:highlight>
                  <a:srgbClr val="FFFF00"/>
                </a:highlight>
                <a:latin typeface="Chalkboard" panose="03050602040202020205" pitchFamily="66" charset="77"/>
              </a:rPr>
              <a:t>precision</a:t>
            </a:r>
            <a:r>
              <a:rPr lang="it-IT" dirty="0">
                <a:highlight>
                  <a:srgbClr val="FFFF00"/>
                </a:highlight>
                <a:latin typeface="Chalkboard" panose="03050602040202020205" pitchFamily="66" charset="77"/>
              </a:rPr>
              <a:t> </a:t>
            </a:r>
            <a:r>
              <a:rPr lang="it-IT" dirty="0">
                <a:latin typeface="Chalkboard" panose="03050602040202020205" pitchFamily="66" charset="77"/>
              </a:rPr>
              <a:t>»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472A10-51C7-B041-9E49-98F3450F1086}"/>
              </a:ext>
            </a:extLst>
          </p:cNvPr>
          <p:cNvSpPr txBox="1"/>
          <p:nvPr/>
        </p:nvSpPr>
        <p:spPr>
          <a:xfrm>
            <a:off x="2602787" y="5593060"/>
            <a:ext cx="69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highlight>
                  <a:srgbClr val="00FFFF"/>
                </a:highlight>
                <a:latin typeface="Chalkboard" panose="03050602040202020205" pitchFamily="66" charset="77"/>
              </a:rPr>
              <a:t>« Posso eseguire ciò che farei in open con tecnica mini-invasiva »</a:t>
            </a:r>
          </a:p>
        </p:txBody>
      </p:sp>
    </p:spTree>
    <p:extLst>
      <p:ext uri="{BB962C8B-B14F-4D97-AF65-F5344CB8AC3E}">
        <p14:creationId xmlns:p14="http://schemas.microsoft.com/office/powerpoint/2010/main" val="11105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due angoli in diagonale arrotondati 1">
            <a:extLst>
              <a:ext uri="{FF2B5EF4-FFF2-40B4-BE49-F238E27FC236}">
                <a16:creationId xmlns:a16="http://schemas.microsoft.com/office/drawing/2014/main" id="{4E2FE5BD-C9F0-1715-0D5B-DF42209CC374}"/>
              </a:ext>
            </a:extLst>
          </p:cNvPr>
          <p:cNvSpPr/>
          <p:nvPr/>
        </p:nvSpPr>
        <p:spPr>
          <a:xfrm rot="21157893">
            <a:off x="4531908" y="4442460"/>
            <a:ext cx="2754630" cy="1234439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chemeClr val="tx1"/>
                </a:solidFill>
                <a:latin typeface="Chalkboard" panose="03050602040202020205" pitchFamily="66" charset="77"/>
              </a:rPr>
              <a:t>POCHI DATI</a:t>
            </a:r>
          </a:p>
          <a:p>
            <a:pPr algn="ctr"/>
            <a:r>
              <a:rPr lang="it-IT" sz="1350" dirty="0">
                <a:solidFill>
                  <a:schemeClr val="tx1"/>
                </a:solidFill>
                <a:latin typeface="Chalkboard" panose="03050602040202020205" pitchFamily="66" charset="77"/>
              </a:rPr>
              <a:t>RISULTATI PRELIMINARI </a:t>
            </a:r>
          </a:p>
          <a:p>
            <a:pPr algn="ctr"/>
            <a:r>
              <a:rPr lang="it-IT" sz="1350" dirty="0">
                <a:solidFill>
                  <a:schemeClr val="tx1"/>
                </a:solidFill>
                <a:latin typeface="Chalkboard" panose="03050602040202020205" pitchFamily="66" charset="77"/>
              </a:rPr>
              <a:t>FOLLOW UP BREVI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F330B6-EF2F-83BD-B49C-06113742B782}"/>
              </a:ext>
            </a:extLst>
          </p:cNvPr>
          <p:cNvSpPr txBox="1"/>
          <p:nvPr/>
        </p:nvSpPr>
        <p:spPr>
          <a:xfrm>
            <a:off x="1791312" y="1350491"/>
            <a:ext cx="348569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i="1" dirty="0">
                <a:latin typeface="Chalkboard" panose="03050602040202020205" pitchFamily="66" charset="77"/>
              </a:rPr>
              <a:t>E poi, l’avvento della robotica….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2E9497E-16CD-D9D3-4C46-7A5F4F908A0E}"/>
              </a:ext>
            </a:extLst>
          </p:cNvPr>
          <p:cNvGrpSpPr/>
          <p:nvPr/>
        </p:nvGrpSpPr>
        <p:grpSpPr>
          <a:xfrm>
            <a:off x="1813294" y="2164174"/>
            <a:ext cx="8491007" cy="1943768"/>
            <a:chOff x="385724" y="1742565"/>
            <a:chExt cx="11321342" cy="259169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0CDC91C-BEF8-0728-D62D-939D98238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973" t="22254" r="16835" b="50141"/>
            <a:stretch/>
          </p:blipFill>
          <p:spPr>
            <a:xfrm>
              <a:off x="385724" y="1742565"/>
              <a:ext cx="11321342" cy="2591691"/>
            </a:xfrm>
            <a:prstGeom prst="rect">
              <a:avLst/>
            </a:prstGeom>
          </p:spPr>
        </p:pic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942C1CCA-BE90-6A30-1C87-774D05052F5F}"/>
                </a:ext>
              </a:extLst>
            </p:cNvPr>
            <p:cNvGrpSpPr/>
            <p:nvPr/>
          </p:nvGrpSpPr>
          <p:grpSpPr>
            <a:xfrm>
              <a:off x="3291978" y="1935992"/>
              <a:ext cx="3145398" cy="2398264"/>
              <a:chOff x="3291978" y="1935992"/>
              <a:chExt cx="3145398" cy="2398264"/>
            </a:xfrm>
          </p:grpSpPr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8B3CD823-0E6E-C132-825A-BFF1D9BD9C1A}"/>
                  </a:ext>
                </a:extLst>
              </p:cNvPr>
              <p:cNvSpPr/>
              <p:nvPr/>
            </p:nvSpPr>
            <p:spPr>
              <a:xfrm>
                <a:off x="3291978" y="3628632"/>
                <a:ext cx="1088546" cy="705624"/>
              </a:xfrm>
              <a:prstGeom prst="ellipse">
                <a:avLst/>
              </a:prstGeom>
              <a:solidFill>
                <a:srgbClr val="FFFF00">
                  <a:alpha val="22567"/>
                </a:srgb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/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3BB62EE4-FEC9-067F-31CE-4F7B5CEEF723}"/>
                  </a:ext>
                </a:extLst>
              </p:cNvPr>
              <p:cNvSpPr/>
              <p:nvPr/>
            </p:nvSpPr>
            <p:spPr>
              <a:xfrm>
                <a:off x="3383349" y="1935992"/>
                <a:ext cx="3054027" cy="705624"/>
              </a:xfrm>
              <a:prstGeom prst="ellipse">
                <a:avLst/>
              </a:prstGeom>
              <a:solidFill>
                <a:srgbClr val="FFFF00">
                  <a:alpha val="22567"/>
                </a:srgb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10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2140671-A1DD-F160-960A-42C7B814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72" y="1286088"/>
            <a:ext cx="4577366" cy="1396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18D8D75-A6AD-05DD-5526-7670ACCF1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171" y="2890551"/>
            <a:ext cx="4577366" cy="1396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AA1FB5C-F245-AE75-40D6-C132C6314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2" y="2852451"/>
            <a:ext cx="4102099" cy="31483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FF70F7-84C0-F557-C654-6C9F9BCB8CE2}"/>
              </a:ext>
            </a:extLst>
          </p:cNvPr>
          <p:cNvSpPr txBox="1"/>
          <p:nvPr/>
        </p:nvSpPr>
        <p:spPr>
          <a:xfrm>
            <a:off x="7493000" y="1534056"/>
            <a:ext cx="178946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50 pz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BMI medio 42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FU medio 22 mesi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2% recidiva</a:t>
            </a:r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975115BF-6FED-21A4-68F1-A2995B622A22}"/>
              </a:ext>
            </a:extLst>
          </p:cNvPr>
          <p:cNvSpPr/>
          <p:nvPr/>
        </p:nvSpPr>
        <p:spPr>
          <a:xfrm>
            <a:off x="6477001" y="1802443"/>
            <a:ext cx="733806" cy="36347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728C6FF-4078-8C6D-5334-F8519AB055BE}"/>
              </a:ext>
            </a:extLst>
          </p:cNvPr>
          <p:cNvSpPr txBox="1"/>
          <p:nvPr/>
        </p:nvSpPr>
        <p:spPr>
          <a:xfrm>
            <a:off x="3137574" y="5129922"/>
            <a:ext cx="2218043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i="1" dirty="0">
                <a:latin typeface="Chalkboard" panose="03050602040202020205" pitchFamily="66" charset="77"/>
              </a:rPr>
              <a:t>Complicanze sovrapponibili</a:t>
            </a:r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AA9B60FE-AFC3-6E97-F731-0FEC0198FDDB}"/>
              </a:ext>
            </a:extLst>
          </p:cNvPr>
          <p:cNvSpPr/>
          <p:nvPr/>
        </p:nvSpPr>
        <p:spPr>
          <a:xfrm rot="10800000">
            <a:off x="5513534" y="5086685"/>
            <a:ext cx="733806" cy="36347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A8D0128-79B9-0B88-C205-073D8CF9CDBB}"/>
              </a:ext>
            </a:extLst>
          </p:cNvPr>
          <p:cNvSpPr/>
          <p:nvPr/>
        </p:nvSpPr>
        <p:spPr>
          <a:xfrm>
            <a:off x="9105900" y="2852451"/>
            <a:ext cx="1473200" cy="31483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605818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94F65F39-E7FE-1E9D-643B-4928A9A263E8}"/>
              </a:ext>
            </a:extLst>
          </p:cNvPr>
          <p:cNvGraphicFramePr/>
          <p:nvPr/>
        </p:nvGraphicFramePr>
        <p:xfrm>
          <a:off x="175641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9A0A32-E9A4-05CF-BAAB-AE8F47947E91}"/>
              </a:ext>
            </a:extLst>
          </p:cNvPr>
          <p:cNvSpPr txBox="1"/>
          <p:nvPr/>
        </p:nvSpPr>
        <p:spPr>
          <a:xfrm>
            <a:off x="4290060" y="1678671"/>
            <a:ext cx="36786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latin typeface="Chalkboard" panose="03050602040202020205" pitchFamily="66" charset="77"/>
              </a:rPr>
              <a:t>NEL PZ OBESO SE POSSIBILE EVITARE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dirty="0">
                <a:latin typeface="Chalkboard" panose="03050602040202020205" pitchFamily="66" charset="77"/>
              </a:rPr>
              <a:t>PZ UNFIT PER MIS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04D9009-0A0A-3F87-21EB-4432B51DEFA1}"/>
              </a:ext>
            </a:extLst>
          </p:cNvPr>
          <p:cNvSpPr txBox="1"/>
          <p:nvPr/>
        </p:nvSpPr>
        <p:spPr>
          <a:xfrm>
            <a:off x="5855775" y="2826017"/>
            <a:ext cx="369690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Chalkboard" panose="03050602040202020205" pitchFamily="66" charset="77"/>
              </a:rPr>
              <a:t>PAZIENTE SFAVOREVOLE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UNFIT o FALLIMENTO CHIR BARIATRICA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NO CALO PONDERALE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URGENZA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ANZIANO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350" dirty="0">
                <a:latin typeface="Chalkboard" panose="03050602040202020205" pitchFamily="66" charset="77"/>
              </a:rPr>
              <a:t>ETC….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EFEF4F-B388-75C5-C26C-C7AB7B4CFD3B}"/>
              </a:ext>
            </a:extLst>
          </p:cNvPr>
          <p:cNvSpPr txBox="1"/>
          <p:nvPr/>
        </p:nvSpPr>
        <p:spPr>
          <a:xfrm>
            <a:off x="7353301" y="4250755"/>
            <a:ext cx="25959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latin typeface="Chalkboard" panose="03050602040202020205" pitchFamily="66" charset="77"/>
              </a:rPr>
              <a:t>SE PAZIENTE FAVOREVOLE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dirty="0" err="1">
                <a:latin typeface="Chalkboard" panose="03050602040202020205" pitchFamily="66" charset="77"/>
              </a:rPr>
              <a:t>Rives</a:t>
            </a:r>
            <a:r>
              <a:rPr lang="it-IT" sz="1500" dirty="0">
                <a:latin typeface="Chalkboard" panose="03050602040202020205" pitchFamily="66" charset="77"/>
              </a:rPr>
              <a:t> Robotica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dirty="0">
                <a:latin typeface="Chalkboard" panose="03050602040202020205" pitchFamily="66" charset="77"/>
              </a:rPr>
              <a:t>TAR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dirty="0">
                <a:latin typeface="Chalkboard" panose="03050602040202020205" pitchFamily="66" charset="77"/>
              </a:rPr>
              <a:t>LIRA</a:t>
            </a:r>
          </a:p>
        </p:txBody>
      </p: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C9FD01E3-724E-EEB2-5694-1A2489144039}"/>
              </a:ext>
            </a:extLst>
          </p:cNvPr>
          <p:cNvSpPr/>
          <p:nvPr/>
        </p:nvSpPr>
        <p:spPr>
          <a:xfrm>
            <a:off x="8996538" y="2883828"/>
            <a:ext cx="202258" cy="107108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FE6A5A-3B72-5345-6E7D-BA58BBDDA90D}"/>
              </a:ext>
            </a:extLst>
          </p:cNvPr>
          <p:cNvSpPr txBox="1"/>
          <p:nvPr/>
        </p:nvSpPr>
        <p:spPr>
          <a:xfrm>
            <a:off x="9260444" y="3168938"/>
            <a:ext cx="8838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IPOM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IPOM+</a:t>
            </a:r>
          </a:p>
        </p:txBody>
      </p:sp>
    </p:spTree>
    <p:extLst>
      <p:ext uri="{BB962C8B-B14F-4D97-AF65-F5344CB8AC3E}">
        <p14:creationId xmlns:p14="http://schemas.microsoft.com/office/powerpoint/2010/main" val="2124995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7EF3BC-3122-E1DD-0879-E0E7C7F0B14C}"/>
              </a:ext>
            </a:extLst>
          </p:cNvPr>
          <p:cNvSpPr txBox="1"/>
          <p:nvPr/>
        </p:nvSpPr>
        <p:spPr>
          <a:xfrm>
            <a:off x="4467553" y="210627"/>
            <a:ext cx="328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MIE CONSIDERAZIONI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3198F1-C015-6D5F-EAA4-221AB91C534D}"/>
              </a:ext>
            </a:extLst>
          </p:cNvPr>
          <p:cNvSpPr txBox="1"/>
          <p:nvPr/>
        </p:nvSpPr>
        <p:spPr>
          <a:xfrm>
            <a:off x="1986341" y="1335645"/>
            <a:ext cx="29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QUANDO POSSIBILE: STAGED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F4EC49-B532-1F99-B48D-DB164CF4D861}"/>
              </a:ext>
            </a:extLst>
          </p:cNvPr>
          <p:cNvSpPr txBox="1"/>
          <p:nvPr/>
        </p:nvSpPr>
        <p:spPr>
          <a:xfrm>
            <a:off x="3527458" y="1849353"/>
            <a:ext cx="3271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SE SIMULTANEO MEGLIO </a:t>
            </a:r>
            <a:r>
              <a:rPr lang="it-IT" b="1" dirty="0">
                <a:solidFill>
                  <a:srgbClr val="FF0000"/>
                </a:solidFill>
              </a:rPr>
              <a:t>SLEEVE</a:t>
            </a:r>
          </a:p>
          <a:p>
            <a:r>
              <a:rPr lang="it-IT" b="1" dirty="0">
                <a:solidFill>
                  <a:srgbClr val="FF0000"/>
                </a:solidFill>
              </a:rPr>
              <a:t>IBRIDO O BIOSINTETICO</a:t>
            </a:r>
          </a:p>
          <a:p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E236B3-7621-C28D-456E-E2B492C56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450" y="2745024"/>
            <a:ext cx="4829176" cy="240233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416CFFB5-BF66-698F-987D-7E8DBA57A898}"/>
              </a:ext>
            </a:extLst>
          </p:cNvPr>
          <p:cNvSpPr/>
          <p:nvPr/>
        </p:nvSpPr>
        <p:spPr>
          <a:xfrm rot="16200000">
            <a:off x="5476984" y="4086541"/>
            <a:ext cx="1109609" cy="734602"/>
          </a:xfrm>
          <a:prstGeom prst="ellipse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erchio vuoto 7">
            <a:extLst>
              <a:ext uri="{FF2B5EF4-FFF2-40B4-BE49-F238E27FC236}">
                <a16:creationId xmlns:a16="http://schemas.microsoft.com/office/drawing/2014/main" id="{96E7747F-345D-B86C-1641-468EDEE7B1CF}"/>
              </a:ext>
            </a:extLst>
          </p:cNvPr>
          <p:cNvSpPr/>
          <p:nvPr/>
        </p:nvSpPr>
        <p:spPr>
          <a:xfrm>
            <a:off x="4534331" y="3575413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erchio vuoto 10">
            <a:extLst>
              <a:ext uri="{FF2B5EF4-FFF2-40B4-BE49-F238E27FC236}">
                <a16:creationId xmlns:a16="http://schemas.microsoft.com/office/drawing/2014/main" id="{94B9DD4D-0CAF-A988-C7BD-6FB01E99638D}"/>
              </a:ext>
            </a:extLst>
          </p:cNvPr>
          <p:cNvSpPr/>
          <p:nvPr/>
        </p:nvSpPr>
        <p:spPr>
          <a:xfrm>
            <a:off x="5282634" y="3717535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erchio vuoto 11">
            <a:extLst>
              <a:ext uri="{FF2B5EF4-FFF2-40B4-BE49-F238E27FC236}">
                <a16:creationId xmlns:a16="http://schemas.microsoft.com/office/drawing/2014/main" id="{136420BA-28AB-063D-6CF4-CEE9232E0473}"/>
              </a:ext>
            </a:extLst>
          </p:cNvPr>
          <p:cNvSpPr/>
          <p:nvPr/>
        </p:nvSpPr>
        <p:spPr>
          <a:xfrm>
            <a:off x="6822043" y="3746651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erchio vuoto 12">
            <a:extLst>
              <a:ext uri="{FF2B5EF4-FFF2-40B4-BE49-F238E27FC236}">
                <a16:creationId xmlns:a16="http://schemas.microsoft.com/office/drawing/2014/main" id="{11A7B222-2825-0316-E004-D8111F3F7BAA}"/>
              </a:ext>
            </a:extLst>
          </p:cNvPr>
          <p:cNvSpPr/>
          <p:nvPr/>
        </p:nvSpPr>
        <p:spPr>
          <a:xfrm flipV="1">
            <a:off x="6265532" y="3757775"/>
            <a:ext cx="275691" cy="23373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4" name="Cerchio vuoto 13">
            <a:extLst>
              <a:ext uri="{FF2B5EF4-FFF2-40B4-BE49-F238E27FC236}">
                <a16:creationId xmlns:a16="http://schemas.microsoft.com/office/drawing/2014/main" id="{CA9479B2-9F07-E636-8B04-F7FEF4E87AD8}"/>
              </a:ext>
            </a:extLst>
          </p:cNvPr>
          <p:cNvSpPr/>
          <p:nvPr/>
        </p:nvSpPr>
        <p:spPr>
          <a:xfrm>
            <a:off x="7313487" y="3631927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25A6188-7622-B151-170D-688A1E51C9A5}"/>
              </a:ext>
            </a:extLst>
          </p:cNvPr>
          <p:cNvSpPr txBox="1"/>
          <p:nvPr/>
        </p:nvSpPr>
        <p:spPr>
          <a:xfrm>
            <a:off x="1924695" y="3703832"/>
            <a:ext cx="1478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STARE SOPRA</a:t>
            </a:r>
          </a:p>
          <a:p>
            <a:r>
              <a:rPr lang="it-IT" b="1" i="1" dirty="0"/>
              <a:t>AL DIFETTO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9654A6A-DD9F-599F-263F-923F1205ACC1}"/>
              </a:ext>
            </a:extLst>
          </p:cNvPr>
          <p:cNvSpPr txBox="1"/>
          <p:nvPr/>
        </p:nvSpPr>
        <p:spPr>
          <a:xfrm>
            <a:off x="8541253" y="3416172"/>
            <a:ext cx="1987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MINOR ADESIOLISI</a:t>
            </a:r>
          </a:p>
          <a:p>
            <a:r>
              <a:rPr lang="it-IT" b="1" dirty="0"/>
              <a:t>NO RIDUZIONE</a:t>
            </a:r>
          </a:p>
          <a:p>
            <a:r>
              <a:rPr lang="it-IT" b="1" dirty="0"/>
              <a:t> DEL CONTENUTO </a:t>
            </a: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526E62BF-41A3-122A-F2B6-ACA5705E5319}"/>
              </a:ext>
            </a:extLst>
          </p:cNvPr>
          <p:cNvSpPr/>
          <p:nvPr/>
        </p:nvSpPr>
        <p:spPr>
          <a:xfrm>
            <a:off x="5469277" y="1428108"/>
            <a:ext cx="929813" cy="161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1FF2CF6-24A3-0BEE-D48C-1707C2B1AE40}"/>
              </a:ext>
            </a:extLst>
          </p:cNvPr>
          <p:cNvSpPr txBox="1"/>
          <p:nvPr/>
        </p:nvSpPr>
        <p:spPr>
          <a:xfrm>
            <a:off x="6688482" y="1270685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1+1= 3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703A10D-31B7-95EE-8C85-4A72AB297763}"/>
              </a:ext>
            </a:extLst>
          </p:cNvPr>
          <p:cNvSpPr txBox="1"/>
          <p:nvPr/>
        </p:nvSpPr>
        <p:spPr>
          <a:xfrm>
            <a:off x="2952109" y="5825447"/>
            <a:ext cx="605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MONITORAGGIO DEL DIFETTO DURANTE IL CALO PONDERALE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D582BB-BD48-EBF6-C2BA-21AB2972B362}"/>
              </a:ext>
            </a:extLst>
          </p:cNvPr>
          <p:cNvSpPr txBox="1"/>
          <p:nvPr/>
        </p:nvSpPr>
        <p:spPr>
          <a:xfrm>
            <a:off x="5407635" y="2815125"/>
            <a:ext cx="11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 STAGED</a:t>
            </a:r>
          </a:p>
        </p:txBody>
      </p:sp>
    </p:spTree>
    <p:extLst>
      <p:ext uri="{BB962C8B-B14F-4D97-AF65-F5344CB8AC3E}">
        <p14:creationId xmlns:p14="http://schemas.microsoft.com/office/powerpoint/2010/main" val="3926313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87708-0567-9281-3880-AF74A3F01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5DC8D9-DA4E-CF09-D745-8E816898A98F}"/>
              </a:ext>
            </a:extLst>
          </p:cNvPr>
          <p:cNvSpPr txBox="1"/>
          <p:nvPr/>
        </p:nvSpPr>
        <p:spPr>
          <a:xfrm>
            <a:off x="4467553" y="210627"/>
            <a:ext cx="328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MIE CONSIDERAZIONI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E0C336-9150-766A-817A-9F78BA6D401B}"/>
              </a:ext>
            </a:extLst>
          </p:cNvPr>
          <p:cNvSpPr txBox="1"/>
          <p:nvPr/>
        </p:nvSpPr>
        <p:spPr>
          <a:xfrm>
            <a:off x="1986341" y="1335645"/>
            <a:ext cx="29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QUANDO POSSIBILE: STAGED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48C511-B124-25D7-6DD5-E8DC64573DBC}"/>
              </a:ext>
            </a:extLst>
          </p:cNvPr>
          <p:cNvSpPr txBox="1"/>
          <p:nvPr/>
        </p:nvSpPr>
        <p:spPr>
          <a:xfrm>
            <a:off x="3527458" y="1849353"/>
            <a:ext cx="3271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SE SIMULTANEO MEGLIO </a:t>
            </a:r>
            <a:r>
              <a:rPr lang="it-IT" b="1" dirty="0">
                <a:solidFill>
                  <a:srgbClr val="FF0000"/>
                </a:solidFill>
              </a:rPr>
              <a:t>SLEEVE</a:t>
            </a:r>
          </a:p>
          <a:p>
            <a:r>
              <a:rPr lang="it-IT" b="1" dirty="0">
                <a:solidFill>
                  <a:srgbClr val="FF0000"/>
                </a:solidFill>
              </a:rPr>
              <a:t>IBRIDO O BIOSINTETICO</a:t>
            </a:r>
          </a:p>
          <a:p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35ECCF0-A395-2D19-6FA2-4EA4A9106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450" y="2745024"/>
            <a:ext cx="4829176" cy="240233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7100997B-E194-BDC1-4BE2-BDDF4E7CE7B5}"/>
              </a:ext>
            </a:extLst>
          </p:cNvPr>
          <p:cNvSpPr/>
          <p:nvPr/>
        </p:nvSpPr>
        <p:spPr>
          <a:xfrm rot="16200000">
            <a:off x="5476984" y="4086541"/>
            <a:ext cx="1109609" cy="734602"/>
          </a:xfrm>
          <a:prstGeom prst="ellipse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erchio vuoto 11">
            <a:extLst>
              <a:ext uri="{FF2B5EF4-FFF2-40B4-BE49-F238E27FC236}">
                <a16:creationId xmlns:a16="http://schemas.microsoft.com/office/drawing/2014/main" id="{94172206-2233-B8C9-4618-31D47B577E32}"/>
              </a:ext>
            </a:extLst>
          </p:cNvPr>
          <p:cNvSpPr/>
          <p:nvPr/>
        </p:nvSpPr>
        <p:spPr>
          <a:xfrm>
            <a:off x="7397390" y="4476115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erchio vuoto 12">
            <a:extLst>
              <a:ext uri="{FF2B5EF4-FFF2-40B4-BE49-F238E27FC236}">
                <a16:creationId xmlns:a16="http://schemas.microsoft.com/office/drawing/2014/main" id="{677FC9F6-E621-62A0-2433-D60068BCDB4D}"/>
              </a:ext>
            </a:extLst>
          </p:cNvPr>
          <p:cNvSpPr/>
          <p:nvPr/>
        </p:nvSpPr>
        <p:spPr>
          <a:xfrm flipV="1">
            <a:off x="7221027" y="4035175"/>
            <a:ext cx="275691" cy="23373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4" name="Cerchio vuoto 13">
            <a:extLst>
              <a:ext uri="{FF2B5EF4-FFF2-40B4-BE49-F238E27FC236}">
                <a16:creationId xmlns:a16="http://schemas.microsoft.com/office/drawing/2014/main" id="{8F3348FC-DAA2-0EA3-8E39-5E626ECB2236}"/>
              </a:ext>
            </a:extLst>
          </p:cNvPr>
          <p:cNvSpPr/>
          <p:nvPr/>
        </p:nvSpPr>
        <p:spPr>
          <a:xfrm>
            <a:off x="7313487" y="3631927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6A23F0AC-FDB9-3D5F-5D0A-B74CCCDE1318}"/>
              </a:ext>
            </a:extLst>
          </p:cNvPr>
          <p:cNvSpPr/>
          <p:nvPr/>
        </p:nvSpPr>
        <p:spPr>
          <a:xfrm>
            <a:off x="5469277" y="1428108"/>
            <a:ext cx="929813" cy="161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3A8EA47-BAF9-4678-690C-16451740E737}"/>
              </a:ext>
            </a:extLst>
          </p:cNvPr>
          <p:cNvSpPr txBox="1"/>
          <p:nvPr/>
        </p:nvSpPr>
        <p:spPr>
          <a:xfrm>
            <a:off x="6688482" y="1270685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1+1= 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0E26E0-863D-F093-2ABB-6B0688AA3C85}"/>
              </a:ext>
            </a:extLst>
          </p:cNvPr>
          <p:cNvSpPr txBox="1"/>
          <p:nvPr/>
        </p:nvSpPr>
        <p:spPr>
          <a:xfrm>
            <a:off x="4965846" y="2804848"/>
            <a:ext cx="222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 CONTEMPORANEA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54D2B03-99E9-7D87-198D-B3D65848746A}"/>
              </a:ext>
            </a:extLst>
          </p:cNvPr>
          <p:cNvSpPr txBox="1"/>
          <p:nvPr/>
        </p:nvSpPr>
        <p:spPr>
          <a:xfrm>
            <a:off x="8972764" y="3899038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ADESIOLISI</a:t>
            </a:r>
          </a:p>
          <a:p>
            <a:r>
              <a:rPr lang="it-IT" dirty="0"/>
              <a:t>RIDUZIONE</a:t>
            </a:r>
          </a:p>
        </p:txBody>
      </p:sp>
    </p:spTree>
    <p:extLst>
      <p:ext uri="{BB962C8B-B14F-4D97-AF65-F5344CB8AC3E}">
        <p14:creationId xmlns:p14="http://schemas.microsoft.com/office/powerpoint/2010/main" val="262328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8AF7E7-34B0-68D8-CCC1-0C41268D7DCE}"/>
              </a:ext>
            </a:extLst>
          </p:cNvPr>
          <p:cNvSpPr txBox="1"/>
          <p:nvPr/>
        </p:nvSpPr>
        <p:spPr>
          <a:xfrm>
            <a:off x="2308545" y="301392"/>
            <a:ext cx="762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Chalkboard" panose="03050602040202020205" pitchFamily="66" charset="77"/>
              </a:rPr>
              <a:t>L’obeso è sempre stato un problema per il chirurgo…..</a:t>
            </a:r>
          </a:p>
          <a:p>
            <a:pPr algn="ctr"/>
            <a:endParaRPr lang="it-IT" b="1" dirty="0">
              <a:latin typeface="Chalkboard" panose="03050602040202020205" pitchFamily="66" charset="77"/>
            </a:endParaRPr>
          </a:p>
          <a:p>
            <a:pPr algn="ctr"/>
            <a:r>
              <a:rPr lang="it-IT" b="1" dirty="0">
                <a:latin typeface="Chalkboard" panose="03050602040202020205" pitchFamily="66" charset="77"/>
              </a:rPr>
              <a:t>Figuriamoci quando il problema dell’obeso è trattare la sua ernia…..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E70F0C-1F4E-7C0A-DD6A-78524D9AEFC1}"/>
              </a:ext>
            </a:extLst>
          </p:cNvPr>
          <p:cNvSpPr txBox="1"/>
          <p:nvPr/>
        </p:nvSpPr>
        <p:spPr>
          <a:xfrm>
            <a:off x="3471536" y="4393787"/>
            <a:ext cx="6987521" cy="1131079"/>
          </a:xfrm>
          <a:custGeom>
            <a:avLst/>
            <a:gdLst>
              <a:gd name="connsiteX0" fmla="*/ 0 w 6987521"/>
              <a:gd name="connsiteY0" fmla="*/ 0 h 1131079"/>
              <a:gd name="connsiteX1" fmla="*/ 6987521 w 6987521"/>
              <a:gd name="connsiteY1" fmla="*/ 0 h 1131079"/>
              <a:gd name="connsiteX2" fmla="*/ 6987521 w 6987521"/>
              <a:gd name="connsiteY2" fmla="*/ 1131079 h 1131079"/>
              <a:gd name="connsiteX3" fmla="*/ 0 w 6987521"/>
              <a:gd name="connsiteY3" fmla="*/ 1131079 h 1131079"/>
              <a:gd name="connsiteX4" fmla="*/ 0 w 6987521"/>
              <a:gd name="connsiteY4" fmla="*/ 0 h 113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7521" h="1131079" extrusionOk="0">
                <a:moveTo>
                  <a:pt x="0" y="0"/>
                </a:moveTo>
                <a:cubicBezTo>
                  <a:pt x="670912" y="13461"/>
                  <a:pt x="5423838" y="252451"/>
                  <a:pt x="6987521" y="0"/>
                </a:cubicBezTo>
                <a:cubicBezTo>
                  <a:pt x="7018472" y="579701"/>
                  <a:pt x="6960064" y="854378"/>
                  <a:pt x="6987521" y="1131079"/>
                </a:cubicBezTo>
                <a:cubicBezTo>
                  <a:pt x="3494017" y="1330897"/>
                  <a:pt x="697911" y="1226028"/>
                  <a:pt x="0" y="1131079"/>
                </a:cubicBezTo>
                <a:cubicBezTo>
                  <a:pt x="-147819" y="729036"/>
                  <a:pt x="165936" y="53032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87521"/>
                      <a:gd name="connsiteY0" fmla="*/ 0 h 923330"/>
                      <a:gd name="connsiteX1" fmla="*/ 6987521 w 6987521"/>
                      <a:gd name="connsiteY1" fmla="*/ 0 h 923330"/>
                      <a:gd name="connsiteX2" fmla="*/ 6987521 w 6987521"/>
                      <a:gd name="connsiteY2" fmla="*/ 923330 h 923330"/>
                      <a:gd name="connsiteX3" fmla="*/ 0 w 6987521"/>
                      <a:gd name="connsiteY3" fmla="*/ 923330 h 923330"/>
                      <a:gd name="connsiteX4" fmla="*/ 0 w 6987521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87521" h="923330" extrusionOk="0">
                        <a:moveTo>
                          <a:pt x="0" y="0"/>
                        </a:moveTo>
                        <a:cubicBezTo>
                          <a:pt x="687374" y="19278"/>
                          <a:pt x="5654494" y="135414"/>
                          <a:pt x="6987521" y="0"/>
                        </a:cubicBezTo>
                        <a:cubicBezTo>
                          <a:pt x="6976854" y="466073"/>
                          <a:pt x="6968086" y="697244"/>
                          <a:pt x="6987521" y="923330"/>
                        </a:cubicBezTo>
                        <a:cubicBezTo>
                          <a:pt x="3545066" y="1045751"/>
                          <a:pt x="708142" y="954678"/>
                          <a:pt x="0" y="923330"/>
                        </a:cubicBezTo>
                        <a:cubicBezTo>
                          <a:pt x="-96563" y="618025"/>
                          <a:pt x="131084" y="4193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it-IT" sz="1350" b="1" dirty="0">
                <a:latin typeface="Chalkboard" panose="03050602040202020205" pitchFamily="66" charset="77"/>
              </a:rPr>
              <a:t>Fino al 60% dei pazienti sottoposti a riparazione di ernia ventrale presenta </a:t>
            </a:r>
          </a:p>
          <a:p>
            <a:pPr algn="ctr"/>
            <a:r>
              <a:rPr lang="it-IT" sz="1350" b="1" dirty="0">
                <a:latin typeface="Chalkboard" panose="03050602040202020205" pitchFamily="66" charset="77"/>
              </a:rPr>
              <a:t>un indice di massa corporea (BMI) ≥ 30</a:t>
            </a:r>
          </a:p>
          <a:p>
            <a:pPr algn="ctr"/>
            <a:endParaRPr lang="it-IT" sz="1350" b="1" dirty="0">
              <a:latin typeface="Chalkboard" panose="03050602040202020205" pitchFamily="66" charset="77"/>
            </a:endParaRP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it-IT" sz="1350" b="1" dirty="0">
                <a:latin typeface="Chalkboard" panose="03050602040202020205" pitchFamily="66" charset="77"/>
              </a:rPr>
              <a:t>Quasi l'8% dei pazienti sottoposti a chirurgia </a:t>
            </a:r>
            <a:r>
              <a:rPr lang="it-IT" sz="1350" b="1" dirty="0" err="1">
                <a:latin typeface="Chalkboard" panose="03050602040202020205" pitchFamily="66" charset="77"/>
              </a:rPr>
              <a:t>bariatrica</a:t>
            </a:r>
            <a:r>
              <a:rPr lang="it-IT" sz="1350" b="1" dirty="0">
                <a:latin typeface="Chalkboard" panose="03050602040202020205" pitchFamily="66" charset="77"/>
              </a:rPr>
              <a:t> può avere un’ernia concomitante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CEAAE5-ED84-3D13-869E-5B58C646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346" y="2536139"/>
            <a:ext cx="4933950" cy="16287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A9DD8C-9480-B443-A6C9-266143E86C66}"/>
              </a:ext>
            </a:extLst>
          </p:cNvPr>
          <p:cNvSpPr txBox="1"/>
          <p:nvPr/>
        </p:nvSpPr>
        <p:spPr>
          <a:xfrm>
            <a:off x="7580617" y="2791357"/>
            <a:ext cx="25229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Maggior tasso di recidiva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Maggior SSI e SSO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Dimensioni del difetto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S. Metabolica </a:t>
            </a:r>
            <a:r>
              <a:rPr lang="it-IT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SSI</a:t>
            </a:r>
            <a:endParaRPr lang="it-IT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3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9340D-EE97-40C4-014B-A17A9D3F5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B2FE3F-B3F4-0D29-DB07-8EC8151B2A9D}"/>
              </a:ext>
            </a:extLst>
          </p:cNvPr>
          <p:cNvSpPr txBox="1"/>
          <p:nvPr/>
        </p:nvSpPr>
        <p:spPr>
          <a:xfrm>
            <a:off x="4467553" y="210627"/>
            <a:ext cx="328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MIE CONSIDERAZIONI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FF91A3-7E3D-CEAD-DD46-8138D8E32CD7}"/>
              </a:ext>
            </a:extLst>
          </p:cNvPr>
          <p:cNvSpPr txBox="1"/>
          <p:nvPr/>
        </p:nvSpPr>
        <p:spPr>
          <a:xfrm>
            <a:off x="1986341" y="1335645"/>
            <a:ext cx="29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QUANDO POSSIBILE: STAGED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3A2054-706D-F558-0A06-170C7F183D3A}"/>
              </a:ext>
            </a:extLst>
          </p:cNvPr>
          <p:cNvSpPr txBox="1"/>
          <p:nvPr/>
        </p:nvSpPr>
        <p:spPr>
          <a:xfrm>
            <a:off x="3527458" y="1849353"/>
            <a:ext cx="3271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SE SIMULTANEO MEGLIO </a:t>
            </a:r>
            <a:r>
              <a:rPr lang="it-IT" b="1" dirty="0">
                <a:solidFill>
                  <a:srgbClr val="FF0000"/>
                </a:solidFill>
              </a:rPr>
              <a:t>SLEEVE</a:t>
            </a:r>
          </a:p>
          <a:p>
            <a:r>
              <a:rPr lang="it-IT" b="1" dirty="0">
                <a:solidFill>
                  <a:srgbClr val="FF0000"/>
                </a:solidFill>
              </a:rPr>
              <a:t>IBRIDO O BIOSINTETICO</a:t>
            </a:r>
          </a:p>
          <a:p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E7F0975-0584-CD26-9B99-BF2AFA9DC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450" y="2745024"/>
            <a:ext cx="4829176" cy="240233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716DEB17-49FF-2C37-93F6-46A2EB049005}"/>
              </a:ext>
            </a:extLst>
          </p:cNvPr>
          <p:cNvSpPr/>
          <p:nvPr/>
        </p:nvSpPr>
        <p:spPr>
          <a:xfrm rot="16200000">
            <a:off x="5476984" y="4086541"/>
            <a:ext cx="1109609" cy="734602"/>
          </a:xfrm>
          <a:prstGeom prst="ellipse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erchio vuoto 7">
            <a:extLst>
              <a:ext uri="{FF2B5EF4-FFF2-40B4-BE49-F238E27FC236}">
                <a16:creationId xmlns:a16="http://schemas.microsoft.com/office/drawing/2014/main" id="{1EF431A7-83D6-385F-C2E5-B1750C9DD872}"/>
              </a:ext>
            </a:extLst>
          </p:cNvPr>
          <p:cNvSpPr/>
          <p:nvPr/>
        </p:nvSpPr>
        <p:spPr>
          <a:xfrm>
            <a:off x="4534331" y="3575413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erchio vuoto 10">
            <a:extLst>
              <a:ext uri="{FF2B5EF4-FFF2-40B4-BE49-F238E27FC236}">
                <a16:creationId xmlns:a16="http://schemas.microsoft.com/office/drawing/2014/main" id="{1D9285D6-B069-E55C-6E10-9E7CC6C80674}"/>
              </a:ext>
            </a:extLst>
          </p:cNvPr>
          <p:cNvSpPr/>
          <p:nvPr/>
        </p:nvSpPr>
        <p:spPr>
          <a:xfrm>
            <a:off x="5282634" y="3717535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erchio vuoto 11">
            <a:extLst>
              <a:ext uri="{FF2B5EF4-FFF2-40B4-BE49-F238E27FC236}">
                <a16:creationId xmlns:a16="http://schemas.microsoft.com/office/drawing/2014/main" id="{4A34609A-45B6-E78C-4844-D64508DDC269}"/>
              </a:ext>
            </a:extLst>
          </p:cNvPr>
          <p:cNvSpPr/>
          <p:nvPr/>
        </p:nvSpPr>
        <p:spPr>
          <a:xfrm>
            <a:off x="6822043" y="3746651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erchio vuoto 12">
            <a:extLst>
              <a:ext uri="{FF2B5EF4-FFF2-40B4-BE49-F238E27FC236}">
                <a16:creationId xmlns:a16="http://schemas.microsoft.com/office/drawing/2014/main" id="{D2380038-6F83-E370-27CC-8A8EAA77FCAA}"/>
              </a:ext>
            </a:extLst>
          </p:cNvPr>
          <p:cNvSpPr/>
          <p:nvPr/>
        </p:nvSpPr>
        <p:spPr>
          <a:xfrm flipV="1">
            <a:off x="6265532" y="3757775"/>
            <a:ext cx="275691" cy="23373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4" name="Cerchio vuoto 13">
            <a:extLst>
              <a:ext uri="{FF2B5EF4-FFF2-40B4-BE49-F238E27FC236}">
                <a16:creationId xmlns:a16="http://schemas.microsoft.com/office/drawing/2014/main" id="{E344DFDC-1628-6972-F125-5108CA9E0AF8}"/>
              </a:ext>
            </a:extLst>
          </p:cNvPr>
          <p:cNvSpPr/>
          <p:nvPr/>
        </p:nvSpPr>
        <p:spPr>
          <a:xfrm>
            <a:off x="7313487" y="3631927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283CAE-C494-7227-6C5C-57845FAE8EE4}"/>
              </a:ext>
            </a:extLst>
          </p:cNvPr>
          <p:cNvSpPr txBox="1"/>
          <p:nvPr/>
        </p:nvSpPr>
        <p:spPr>
          <a:xfrm>
            <a:off x="1924695" y="3703832"/>
            <a:ext cx="1478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STARE SOPRA</a:t>
            </a:r>
          </a:p>
          <a:p>
            <a:r>
              <a:rPr lang="it-IT" b="1" i="1" dirty="0"/>
              <a:t>AL DIFETTO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F5580DA-22DB-9160-FFCE-0C48CD9019FA}"/>
              </a:ext>
            </a:extLst>
          </p:cNvPr>
          <p:cNvSpPr txBox="1"/>
          <p:nvPr/>
        </p:nvSpPr>
        <p:spPr>
          <a:xfrm>
            <a:off x="8541253" y="3724393"/>
            <a:ext cx="1467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INTERVENTO </a:t>
            </a:r>
          </a:p>
          <a:p>
            <a:r>
              <a:rPr lang="it-IT" b="1" dirty="0"/>
              <a:t>BARIATRICO </a:t>
            </a: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039F9631-1DD6-5043-D274-0296FB794F66}"/>
              </a:ext>
            </a:extLst>
          </p:cNvPr>
          <p:cNvSpPr/>
          <p:nvPr/>
        </p:nvSpPr>
        <p:spPr>
          <a:xfrm>
            <a:off x="5469277" y="1428108"/>
            <a:ext cx="929813" cy="161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40C362B-EDA5-6EC7-5CE9-2B66D6CCE48D}"/>
              </a:ext>
            </a:extLst>
          </p:cNvPr>
          <p:cNvSpPr txBox="1"/>
          <p:nvPr/>
        </p:nvSpPr>
        <p:spPr>
          <a:xfrm>
            <a:off x="6688482" y="1270685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1+1= 3</a:t>
            </a:r>
          </a:p>
        </p:txBody>
      </p:sp>
    </p:spTree>
    <p:extLst>
      <p:ext uri="{BB962C8B-B14F-4D97-AF65-F5344CB8AC3E}">
        <p14:creationId xmlns:p14="http://schemas.microsoft.com/office/powerpoint/2010/main" val="2456029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28587-5441-7CA0-B049-99D2E5609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A16014-6A7D-E6A9-B4CB-3FC464EC0917}"/>
              </a:ext>
            </a:extLst>
          </p:cNvPr>
          <p:cNvSpPr txBox="1"/>
          <p:nvPr/>
        </p:nvSpPr>
        <p:spPr>
          <a:xfrm>
            <a:off x="4467553" y="210627"/>
            <a:ext cx="328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MIE CONSIDERAZIONI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C6D896-74A5-7C8D-EB3C-033ED43E6EA2}"/>
              </a:ext>
            </a:extLst>
          </p:cNvPr>
          <p:cNvSpPr txBox="1"/>
          <p:nvPr/>
        </p:nvSpPr>
        <p:spPr>
          <a:xfrm>
            <a:off x="1986341" y="1335645"/>
            <a:ext cx="29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QUANDO POSSIBILE: STAGED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39A39D-2843-E223-7C1F-8A4554AB19A4}"/>
              </a:ext>
            </a:extLst>
          </p:cNvPr>
          <p:cNvSpPr txBox="1"/>
          <p:nvPr/>
        </p:nvSpPr>
        <p:spPr>
          <a:xfrm>
            <a:off x="3527458" y="1849353"/>
            <a:ext cx="3271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SE SIMULTANEO MEGLIO </a:t>
            </a:r>
            <a:r>
              <a:rPr lang="it-IT" b="1" dirty="0">
                <a:solidFill>
                  <a:srgbClr val="FF0000"/>
                </a:solidFill>
              </a:rPr>
              <a:t>SLEEVE</a:t>
            </a:r>
          </a:p>
          <a:p>
            <a:r>
              <a:rPr lang="it-IT" b="1" dirty="0">
                <a:solidFill>
                  <a:srgbClr val="FF0000"/>
                </a:solidFill>
              </a:rPr>
              <a:t>IBRIDO O BIOSINTETICO</a:t>
            </a:r>
          </a:p>
          <a:p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C02495-FD44-4E15-9CEE-A8964C9B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450" y="2745024"/>
            <a:ext cx="4829176" cy="240233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F3BFCE92-347E-8BB8-9BA3-4DFE0609E0A3}"/>
              </a:ext>
            </a:extLst>
          </p:cNvPr>
          <p:cNvSpPr/>
          <p:nvPr/>
        </p:nvSpPr>
        <p:spPr>
          <a:xfrm rot="16200000">
            <a:off x="5476984" y="4086541"/>
            <a:ext cx="1109609" cy="734602"/>
          </a:xfrm>
          <a:prstGeom prst="ellipse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erchio vuoto 11">
            <a:extLst>
              <a:ext uri="{FF2B5EF4-FFF2-40B4-BE49-F238E27FC236}">
                <a16:creationId xmlns:a16="http://schemas.microsoft.com/office/drawing/2014/main" id="{CA242EB1-283A-FC73-6590-FACA0C337F2F}"/>
              </a:ext>
            </a:extLst>
          </p:cNvPr>
          <p:cNvSpPr/>
          <p:nvPr/>
        </p:nvSpPr>
        <p:spPr>
          <a:xfrm>
            <a:off x="7397390" y="4476115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erchio vuoto 12">
            <a:extLst>
              <a:ext uri="{FF2B5EF4-FFF2-40B4-BE49-F238E27FC236}">
                <a16:creationId xmlns:a16="http://schemas.microsoft.com/office/drawing/2014/main" id="{EC9D410A-94C5-E896-EAAB-63E2D44D8D8F}"/>
              </a:ext>
            </a:extLst>
          </p:cNvPr>
          <p:cNvSpPr/>
          <p:nvPr/>
        </p:nvSpPr>
        <p:spPr>
          <a:xfrm flipV="1">
            <a:off x="7221027" y="4035175"/>
            <a:ext cx="275691" cy="23373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4" name="Cerchio vuoto 13">
            <a:extLst>
              <a:ext uri="{FF2B5EF4-FFF2-40B4-BE49-F238E27FC236}">
                <a16:creationId xmlns:a16="http://schemas.microsoft.com/office/drawing/2014/main" id="{D701E5F2-B751-7FB1-7C21-B53B20F725ED}"/>
              </a:ext>
            </a:extLst>
          </p:cNvPr>
          <p:cNvSpPr/>
          <p:nvPr/>
        </p:nvSpPr>
        <p:spPr>
          <a:xfrm>
            <a:off x="7313487" y="3631927"/>
            <a:ext cx="308224" cy="16438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117BC356-A76B-F232-4D57-5E92DA682678}"/>
              </a:ext>
            </a:extLst>
          </p:cNvPr>
          <p:cNvSpPr/>
          <p:nvPr/>
        </p:nvSpPr>
        <p:spPr>
          <a:xfrm>
            <a:off x="5469277" y="1428108"/>
            <a:ext cx="929813" cy="161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33623AB-C254-37A3-997D-99C39AFA59FF}"/>
              </a:ext>
            </a:extLst>
          </p:cNvPr>
          <p:cNvSpPr txBox="1"/>
          <p:nvPr/>
        </p:nvSpPr>
        <p:spPr>
          <a:xfrm>
            <a:off x="6688482" y="1270685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1+1= 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45C6CC-EA33-1DF6-8960-6CC3B0B7D2CA}"/>
              </a:ext>
            </a:extLst>
          </p:cNvPr>
          <p:cNvSpPr txBox="1"/>
          <p:nvPr/>
        </p:nvSpPr>
        <p:spPr>
          <a:xfrm>
            <a:off x="4965846" y="2804848"/>
            <a:ext cx="222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 CONTEMPORANEA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E234CA-7BED-9A69-4677-29DF7B12C710}"/>
              </a:ext>
            </a:extLst>
          </p:cNvPr>
          <p:cNvSpPr txBox="1"/>
          <p:nvPr/>
        </p:nvSpPr>
        <p:spPr>
          <a:xfrm>
            <a:off x="8972765" y="3899037"/>
            <a:ext cx="825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IPOM</a:t>
            </a:r>
          </a:p>
          <a:p>
            <a:r>
              <a:rPr lang="it-IT" dirty="0"/>
              <a:t>IPOM+</a:t>
            </a:r>
          </a:p>
          <a:p>
            <a:r>
              <a:rPr lang="it-IT" dirty="0"/>
              <a:t>LIRA</a:t>
            </a:r>
          </a:p>
        </p:txBody>
      </p:sp>
      <p:sp>
        <p:nvSpPr>
          <p:cNvPr id="10" name="Rettangolo ad angolo ripiegato 9">
            <a:extLst>
              <a:ext uri="{FF2B5EF4-FFF2-40B4-BE49-F238E27FC236}">
                <a16:creationId xmlns:a16="http://schemas.microsoft.com/office/drawing/2014/main" id="{B6D3C06B-9446-A4C8-EB52-90D153148E6A}"/>
              </a:ext>
            </a:extLst>
          </p:cNvPr>
          <p:cNvSpPr/>
          <p:nvPr/>
        </p:nvSpPr>
        <p:spPr>
          <a:xfrm>
            <a:off x="5222698" y="3554858"/>
            <a:ext cx="1654139" cy="1875034"/>
          </a:xfrm>
          <a:prstGeom prst="foldedCorner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  <a:lumMod val="3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2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09B8D0-0033-622D-73A6-CEE524C89F89}"/>
              </a:ext>
            </a:extLst>
          </p:cNvPr>
          <p:cNvSpPr txBox="1"/>
          <p:nvPr/>
        </p:nvSpPr>
        <p:spPr>
          <a:xfrm>
            <a:off x="4968415" y="988250"/>
            <a:ext cx="224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NOSTRO ALGORITMO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2DD373-C80A-FCF9-8094-69D61CC0EF10}"/>
              </a:ext>
            </a:extLst>
          </p:cNvPr>
          <p:cNvSpPr txBox="1"/>
          <p:nvPr/>
        </p:nvSpPr>
        <p:spPr>
          <a:xfrm>
            <a:off x="5083996" y="1500681"/>
            <a:ext cx="1795409" cy="507831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/>
              <a:t>PAZIENTE OBESO CON ERNIA VENTRALE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F4B790-53ED-3E4F-2AFB-9FA2E907F3D8}"/>
              </a:ext>
            </a:extLst>
          </p:cNvPr>
          <p:cNvSpPr txBox="1"/>
          <p:nvPr/>
        </p:nvSpPr>
        <p:spPr>
          <a:xfrm>
            <a:off x="2618199" y="1843569"/>
            <a:ext cx="890693" cy="300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350" b="1" dirty="0"/>
              <a:t>URGENZA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B101E4-3B05-1A4A-0252-5DAD97D991BC}"/>
              </a:ext>
            </a:extLst>
          </p:cNvPr>
          <p:cNvSpPr txBox="1"/>
          <p:nvPr/>
        </p:nvSpPr>
        <p:spPr>
          <a:xfrm>
            <a:off x="7942780" y="1985428"/>
            <a:ext cx="873124" cy="30008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350" b="1" dirty="0"/>
              <a:t>ELEZIONE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35B25B-2A50-4D68-507C-6641E3B96016}"/>
              </a:ext>
            </a:extLst>
          </p:cNvPr>
          <p:cNvSpPr txBox="1"/>
          <p:nvPr/>
        </p:nvSpPr>
        <p:spPr>
          <a:xfrm>
            <a:off x="2417855" y="2259676"/>
            <a:ext cx="195938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IPOM</a:t>
            </a:r>
          </a:p>
          <a:p>
            <a:r>
              <a:rPr lang="it-IT" sz="1350" dirty="0"/>
              <a:t>Possibilmente MIS </a:t>
            </a:r>
          </a:p>
          <a:p>
            <a:r>
              <a:rPr lang="it-IT" sz="1350" dirty="0"/>
              <a:t>Altrimenti open «bridge»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E50200-20B2-4D52-E27C-A7BB13B811EB}"/>
              </a:ext>
            </a:extLst>
          </p:cNvPr>
          <p:cNvSpPr txBox="1"/>
          <p:nvPr/>
        </p:nvSpPr>
        <p:spPr>
          <a:xfrm>
            <a:off x="7673082" y="2433052"/>
            <a:ext cx="1333073" cy="15465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/>
              <a:t>STAGED REPAIR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CH. Bariatrica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VLCD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err="1"/>
              <a:t>Preabilitation</a:t>
            </a: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GLP-1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ACDF44-E9F8-BBCA-138A-7E45126DE02D}"/>
              </a:ext>
            </a:extLst>
          </p:cNvPr>
          <p:cNvSpPr txBox="1"/>
          <p:nvPr/>
        </p:nvSpPr>
        <p:spPr>
          <a:xfrm>
            <a:off x="5261228" y="3461752"/>
            <a:ext cx="2190471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b="1" dirty="0"/>
              <a:t>SOGGETTO SFAVOREVOLE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BMI &gt; 35 ma &lt; 40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Obesità androide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Spessore parete &gt; 5 cm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Non aderente al percorso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ETA’ &gt; 70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COMORBILITA’</a:t>
            </a:r>
          </a:p>
          <a:p>
            <a:endParaRPr lang="it-IT" sz="135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55D37F5-3893-37C4-2D23-55430F00058C}"/>
              </a:ext>
            </a:extLst>
          </p:cNvPr>
          <p:cNvSpPr txBox="1"/>
          <p:nvPr/>
        </p:nvSpPr>
        <p:spPr>
          <a:xfrm>
            <a:off x="8412827" y="3461756"/>
            <a:ext cx="1952009" cy="11310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b="1" dirty="0"/>
              <a:t>SOGGETTO FAVOREVOLE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Calo ponderale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Obesità ginoide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Spessore &lt; 4 cm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Aderente al percorso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0C9FE56-E609-18C7-E9E6-3C97B4FB37C2}"/>
              </a:ext>
            </a:extLst>
          </p:cNvPr>
          <p:cNvSpPr txBox="1"/>
          <p:nvPr/>
        </p:nvSpPr>
        <p:spPr>
          <a:xfrm>
            <a:off x="5561748" y="5404258"/>
            <a:ext cx="135485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LAP IPOM/+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262149-0445-3E50-7D46-A60FF3F4DCC2}"/>
              </a:ext>
            </a:extLst>
          </p:cNvPr>
          <p:cNvSpPr txBox="1"/>
          <p:nvPr/>
        </p:nvSpPr>
        <p:spPr>
          <a:xfrm>
            <a:off x="7665385" y="5234038"/>
            <a:ext cx="3011274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TECNICHE MIS (LAP o ROBOT)</a:t>
            </a:r>
          </a:p>
          <a:p>
            <a:r>
              <a:rPr lang="it-IT" b="1" dirty="0">
                <a:solidFill>
                  <a:srgbClr val="00B050"/>
                </a:solidFill>
              </a:rPr>
              <a:t>Ricostruzione Linea Mediana 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98E7BB0-C65B-EAF1-4D04-B247F63CBCC1}"/>
              </a:ext>
            </a:extLst>
          </p:cNvPr>
          <p:cNvCxnSpPr>
            <a:stCxn id="3" idx="1"/>
            <a:endCxn id="4" idx="3"/>
          </p:cNvCxnSpPr>
          <p:nvPr/>
        </p:nvCxnSpPr>
        <p:spPr>
          <a:xfrm flipH="1">
            <a:off x="3508891" y="1754596"/>
            <a:ext cx="1575104" cy="239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8F87D58-99D6-D0BE-4105-4BBF99695EF4}"/>
              </a:ext>
            </a:extLst>
          </p:cNvPr>
          <p:cNvCxnSpPr>
            <a:stCxn id="3" idx="3"/>
          </p:cNvCxnSpPr>
          <p:nvPr/>
        </p:nvCxnSpPr>
        <p:spPr>
          <a:xfrm>
            <a:off x="6879404" y="1754597"/>
            <a:ext cx="994026" cy="227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C45AB94-85CE-69E7-40B5-04C921303ADC}"/>
              </a:ext>
            </a:extLst>
          </p:cNvPr>
          <p:cNvCxnSpPr>
            <a:stCxn id="5" idx="2"/>
            <a:endCxn id="7" idx="0"/>
          </p:cNvCxnSpPr>
          <p:nvPr/>
        </p:nvCxnSpPr>
        <p:spPr>
          <a:xfrm flipH="1">
            <a:off x="8339618" y="2285511"/>
            <a:ext cx="39724" cy="147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B771F4E-7D0E-3205-D1AB-4BF68A7AFFC0}"/>
              </a:ext>
            </a:extLst>
          </p:cNvPr>
          <p:cNvCxnSpPr>
            <a:stCxn id="7" idx="1"/>
          </p:cNvCxnSpPr>
          <p:nvPr/>
        </p:nvCxnSpPr>
        <p:spPr>
          <a:xfrm flipH="1">
            <a:off x="6771527" y="3206340"/>
            <a:ext cx="901555" cy="126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1CE7D2F-1EF1-5B0B-7881-29E1587CBED4}"/>
              </a:ext>
            </a:extLst>
          </p:cNvPr>
          <p:cNvCxnSpPr>
            <a:stCxn id="7" idx="3"/>
          </p:cNvCxnSpPr>
          <p:nvPr/>
        </p:nvCxnSpPr>
        <p:spPr>
          <a:xfrm>
            <a:off x="9006155" y="3206340"/>
            <a:ext cx="416105" cy="126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2D735E56-4827-4BE1-FC0E-289234643C64}"/>
              </a:ext>
            </a:extLst>
          </p:cNvPr>
          <p:cNvSpPr/>
          <p:nvPr/>
        </p:nvSpPr>
        <p:spPr>
          <a:xfrm>
            <a:off x="6324601" y="5234037"/>
            <a:ext cx="100173" cy="1232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28A9B150-68AF-E295-3CF8-BEE7CEA136EB}"/>
              </a:ext>
            </a:extLst>
          </p:cNvPr>
          <p:cNvSpPr/>
          <p:nvPr/>
        </p:nvSpPr>
        <p:spPr>
          <a:xfrm>
            <a:off x="9144857" y="4625298"/>
            <a:ext cx="107879" cy="5676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4FE1E61F-B404-4103-7176-679B2EFF0715}"/>
              </a:ext>
            </a:extLst>
          </p:cNvPr>
          <p:cNvSpPr/>
          <p:nvPr/>
        </p:nvSpPr>
        <p:spPr>
          <a:xfrm>
            <a:off x="6440189" y="3654392"/>
            <a:ext cx="454631" cy="3082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984C1AC-25E1-ED3A-9DF6-C856266CDB25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 flipH="1">
            <a:off x="3281804" y="3808504"/>
            <a:ext cx="3158385" cy="5650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9180887-C679-5372-B72D-C25FAB6F3DDD}"/>
              </a:ext>
            </a:extLst>
          </p:cNvPr>
          <p:cNvSpPr txBox="1"/>
          <p:nvPr/>
        </p:nvSpPr>
        <p:spPr>
          <a:xfrm>
            <a:off x="2083943" y="4373580"/>
            <a:ext cx="2395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i="1" dirty="0"/>
              <a:t>E se il paziente è BMI &gt; 40 </a:t>
            </a:r>
          </a:p>
          <a:p>
            <a:r>
              <a:rPr lang="it-IT" sz="1350" b="1" i="1" dirty="0"/>
              <a:t>NON CALA</a:t>
            </a:r>
          </a:p>
          <a:p>
            <a:r>
              <a:rPr lang="it-IT" sz="1350" b="1" i="1" dirty="0"/>
              <a:t>NON IDONEO ALLA CHIRURGIA</a:t>
            </a:r>
          </a:p>
          <a:p>
            <a:r>
              <a:rPr lang="it-IT" sz="1350" b="1" i="1" dirty="0"/>
              <a:t>BARIATRICA?</a:t>
            </a:r>
          </a:p>
        </p:txBody>
      </p:sp>
      <p:sp>
        <p:nvSpPr>
          <p:cNvPr id="34" name="Freccia in giù 33">
            <a:extLst>
              <a:ext uri="{FF2B5EF4-FFF2-40B4-BE49-F238E27FC236}">
                <a16:creationId xmlns:a16="http://schemas.microsoft.com/office/drawing/2014/main" id="{A36854FC-921D-F0F7-1E26-9BBB1141FD64}"/>
              </a:ext>
            </a:extLst>
          </p:cNvPr>
          <p:cNvSpPr/>
          <p:nvPr/>
        </p:nvSpPr>
        <p:spPr>
          <a:xfrm>
            <a:off x="3072831" y="5236201"/>
            <a:ext cx="148975" cy="4294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9B31E88-A121-A5FB-2B37-135A7961C06E}"/>
              </a:ext>
            </a:extLst>
          </p:cNvPr>
          <p:cNvSpPr txBox="1"/>
          <p:nvPr/>
        </p:nvSpPr>
        <p:spPr>
          <a:xfrm>
            <a:off x="2240637" y="5948786"/>
            <a:ext cx="2631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i="1" dirty="0"/>
              <a:t>IN ELEZIONE NON LO OPERIAMO!!</a:t>
            </a:r>
          </a:p>
        </p:txBody>
      </p:sp>
      <p:sp>
        <p:nvSpPr>
          <p:cNvPr id="36" name="Esplosione: 14 punte 35">
            <a:extLst>
              <a:ext uri="{FF2B5EF4-FFF2-40B4-BE49-F238E27FC236}">
                <a16:creationId xmlns:a16="http://schemas.microsoft.com/office/drawing/2014/main" id="{DBF3009A-94ED-54F0-23A8-C16C6D842AB6}"/>
              </a:ext>
            </a:extLst>
          </p:cNvPr>
          <p:cNvSpPr/>
          <p:nvPr/>
        </p:nvSpPr>
        <p:spPr>
          <a:xfrm>
            <a:off x="1639589" y="5668123"/>
            <a:ext cx="3906749" cy="866882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3082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23" grpId="0" animBg="1"/>
      <p:bldP spid="24" grpId="0" animBg="1"/>
      <p:bldP spid="25" grpId="0" animBg="1"/>
      <p:bldP spid="30" grpId="0"/>
      <p:bldP spid="34" grpId="0" animBg="1"/>
      <p:bldP spid="35" grpId="0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8FB91D-A91D-6717-101C-C548B62F75F2}"/>
              </a:ext>
            </a:extLst>
          </p:cNvPr>
          <p:cNvSpPr txBox="1"/>
          <p:nvPr/>
        </p:nvSpPr>
        <p:spPr>
          <a:xfrm>
            <a:off x="4893922" y="2162071"/>
            <a:ext cx="21641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b="1" i="1" dirty="0">
                <a:solidFill>
                  <a:srgbClr val="FF0000"/>
                </a:solidFill>
              </a:rPr>
              <a:t>CONCLUSIONI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160C08-6EF9-D3DE-BAF1-361D6BA64E1F}"/>
              </a:ext>
            </a:extLst>
          </p:cNvPr>
          <p:cNvSpPr txBox="1"/>
          <p:nvPr/>
        </p:nvSpPr>
        <p:spPr>
          <a:xfrm>
            <a:off x="4726915" y="3562517"/>
            <a:ext cx="2717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it-IT" dirty="0"/>
              <a:t>TIPO DI PRESENTAZIONE</a:t>
            </a:r>
          </a:p>
          <a:p>
            <a:pPr marL="257175" indent="-257175">
              <a:buFont typeface="+mj-lt"/>
              <a:buAutoNum type="arabicPeriod"/>
            </a:pPr>
            <a:r>
              <a:rPr lang="it-IT" dirty="0"/>
              <a:t>PAZIENTE</a:t>
            </a:r>
          </a:p>
          <a:p>
            <a:pPr marL="257175" indent="-257175">
              <a:buFont typeface="+mj-lt"/>
              <a:buAutoNum type="arabicPeriod"/>
            </a:pPr>
            <a:r>
              <a:rPr lang="it-IT" dirty="0"/>
              <a:t>DIFETTO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61F8D0-3CFC-7978-CC72-6FCB1BD39460}"/>
              </a:ext>
            </a:extLst>
          </p:cNvPr>
          <p:cNvSpPr txBox="1"/>
          <p:nvPr/>
        </p:nvSpPr>
        <p:spPr>
          <a:xfrm>
            <a:off x="2620767" y="5190372"/>
            <a:ext cx="2231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F687E8-A543-68E7-EE9E-6F6EDA3AA356}"/>
              </a:ext>
            </a:extLst>
          </p:cNvPr>
          <p:cNvSpPr txBox="1"/>
          <p:nvPr/>
        </p:nvSpPr>
        <p:spPr>
          <a:xfrm>
            <a:off x="3815663" y="5190373"/>
            <a:ext cx="4153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i="1" dirty="0"/>
              <a:t>«Fate il più possibile per il paziente, </a:t>
            </a:r>
          </a:p>
          <a:p>
            <a:pPr algn="ctr"/>
            <a:r>
              <a:rPr lang="it-IT" sz="2100" b="1" i="1" dirty="0"/>
              <a:t>fate il meno possibile al paziente»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73C2C0-E570-5F38-AC09-DEE36D5B3E94}"/>
              </a:ext>
            </a:extLst>
          </p:cNvPr>
          <p:cNvSpPr txBox="1"/>
          <p:nvPr/>
        </p:nvSpPr>
        <p:spPr>
          <a:xfrm>
            <a:off x="5391660" y="6426675"/>
            <a:ext cx="1064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b="1" dirty="0">
                <a:solidFill>
                  <a:srgbClr val="FF0000"/>
                </a:solidFill>
              </a:rPr>
              <a:t>GRAZIE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455E6A7-EC07-345C-2253-6671E40DC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845" y="225229"/>
            <a:ext cx="611505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42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AD9166-AD91-8A66-C3C6-50424CC0C66E}"/>
              </a:ext>
            </a:extLst>
          </p:cNvPr>
          <p:cNvSpPr txBox="1"/>
          <p:nvPr/>
        </p:nvSpPr>
        <p:spPr>
          <a:xfrm>
            <a:off x="3090814" y="3433858"/>
            <a:ext cx="58614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Alta </a:t>
            </a:r>
            <a:r>
              <a:rPr lang="it-IT" sz="2400" b="1" dirty="0"/>
              <a:t>incidenza</a:t>
            </a:r>
            <a:r>
              <a:rPr lang="it-IT" sz="2400" dirty="0"/>
              <a:t>  di obesità grave e ernia ventrale.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Controversie sul timing: trattamento simultaneo vs differito.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Obiettivo</a:t>
            </a:r>
            <a:r>
              <a:rPr lang="it-IT" sz="2400" dirty="0"/>
              <a:t>: valutare complicanze, recidive e sicurezza dei due approcci.</a:t>
            </a:r>
            <a:br>
              <a:rPr lang="it-IT" sz="2400" dirty="0"/>
            </a:b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07357A-DFA9-B826-60E4-7A14BA88B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04" y="114586"/>
            <a:ext cx="5702593" cy="28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9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57A10F-174D-E6B6-D4F5-F0DC1235541B}"/>
              </a:ext>
            </a:extLst>
          </p:cNvPr>
          <p:cNvSpPr txBox="1"/>
          <p:nvPr/>
        </p:nvSpPr>
        <p:spPr>
          <a:xfrm>
            <a:off x="3563424" y="3402628"/>
            <a:ext cx="5137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1" dirty="0"/>
              <a:t>Disegno dello studio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Revisione sistematica e meta-analisi secondo PRISMA.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27 studi inclusi (7 comparativi, 20 single-arm).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Totale: ~</a:t>
            </a:r>
            <a:r>
              <a:rPr lang="it-IT" sz="2000" b="1" dirty="0"/>
              <a:t>20 600 pazienti</a:t>
            </a:r>
            <a:br>
              <a:rPr lang="it-IT" sz="2000" dirty="0"/>
            </a:br>
            <a:r>
              <a:rPr lang="it-IT" sz="2000" dirty="0"/>
              <a:t>• Concomitante ≈ 12 000 • </a:t>
            </a:r>
            <a:r>
              <a:rPr lang="it-IT" sz="2000" dirty="0" err="1"/>
              <a:t>Staged</a:t>
            </a:r>
            <a:r>
              <a:rPr lang="it-IT" sz="2000" dirty="0"/>
              <a:t> ≈ 8 500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Analisi separata per approcci “BS-first” e “HR-first”.</a:t>
            </a:r>
            <a:br>
              <a:rPr lang="it-IT" sz="2000" dirty="0"/>
            </a:br>
            <a:r>
              <a:rPr lang="it-IT" sz="2000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E5B140-531A-06F0-71E6-178BB40B6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04" y="114586"/>
            <a:ext cx="5702593" cy="28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64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AD1DAE-6F29-C837-8375-36E8FCF92801}"/>
              </a:ext>
            </a:extLst>
          </p:cNvPr>
          <p:cNvSpPr txBox="1"/>
          <p:nvPr/>
        </p:nvSpPr>
        <p:spPr>
          <a:xfrm>
            <a:off x="3275746" y="2982190"/>
            <a:ext cx="570259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it-IT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/>
              <a:t>Concomitante:</a:t>
            </a:r>
            <a:r>
              <a:rPr lang="it-IT" sz="2000" dirty="0"/>
              <a:t> minori SSI e re-interventi precoci.</a:t>
            </a:r>
            <a:br>
              <a:rPr lang="it-IT" sz="2000" dirty="0"/>
            </a:br>
            <a:r>
              <a:rPr lang="it-IT" sz="2000" dirty="0"/>
              <a:t>• SSI 30 gg ↓ (OR 0.68) • Re-op ↓ (OR 0.43)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 err="1"/>
              <a:t>Staged</a:t>
            </a:r>
            <a:r>
              <a:rPr lang="it-IT" sz="2000" dirty="0">
                <a:highlight>
                  <a:srgbClr val="FFFF00"/>
                </a:highlight>
              </a:rPr>
              <a:t>: minore rischio di infezione mesh e mortalità.</a:t>
            </a:r>
            <a:br>
              <a:rPr lang="it-IT" sz="2000" dirty="0"/>
            </a:br>
            <a:r>
              <a:rPr lang="it-IT" sz="2000" dirty="0"/>
              <a:t>• Mesh inf. ↓ (OR 0.34) • </a:t>
            </a:r>
            <a:r>
              <a:rPr lang="it-IT" sz="2000" dirty="0" err="1"/>
              <a:t>Mortality</a:t>
            </a:r>
            <a:r>
              <a:rPr lang="it-IT" sz="2000" dirty="0"/>
              <a:t> ↓ (OR 0.20)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Nessuna differenza significativa su recidiva (≈ 2–7 %).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Morbidità complessiva: 21 % </a:t>
            </a:r>
            <a:r>
              <a:rPr lang="it-IT" sz="2000" dirty="0" err="1"/>
              <a:t>staged</a:t>
            </a:r>
            <a:r>
              <a:rPr lang="it-IT" sz="2000" dirty="0"/>
              <a:t> vs 8 % </a:t>
            </a:r>
            <a:r>
              <a:rPr lang="it-IT" sz="2000" dirty="0" err="1"/>
              <a:t>concomitant</a:t>
            </a:r>
            <a:r>
              <a:rPr lang="it-IT" sz="2000" dirty="0"/>
              <a:t>.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65057B-0495-72CE-1F66-8A976BF07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04" y="114586"/>
            <a:ext cx="5702593" cy="28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5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FF1F62-D691-6EEF-DC77-9D0870F14B65}"/>
              </a:ext>
            </a:extLst>
          </p:cNvPr>
          <p:cNvSpPr txBox="1"/>
          <p:nvPr/>
        </p:nvSpPr>
        <p:spPr>
          <a:xfrm>
            <a:off x="3738082" y="3018348"/>
            <a:ext cx="494700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/>
              <a:t>				 Algoritmo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Valutare </a:t>
            </a:r>
            <a:r>
              <a:rPr lang="it-IT" b="1" dirty="0"/>
              <a:t>dimensione del difetto</a:t>
            </a:r>
            <a:r>
              <a:rPr lang="it-IT" dirty="0"/>
              <a:t> e </a:t>
            </a:r>
            <a:r>
              <a:rPr lang="it-IT" b="1" dirty="0"/>
              <a:t>necessità di mesh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• &lt; 5 cm e senza mesh → Simultaneo possibile.</a:t>
            </a:r>
            <a:br>
              <a:rPr lang="it-IT" dirty="0"/>
            </a:br>
            <a:r>
              <a:rPr lang="it-IT" dirty="0"/>
              <a:t>• &gt; 5 cm o mesh necessaria → </a:t>
            </a:r>
            <a:r>
              <a:rPr lang="it-IT" dirty="0" err="1"/>
              <a:t>Staged</a:t>
            </a:r>
            <a:r>
              <a:rPr lang="it-IT" dirty="0"/>
              <a:t> consigliato.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Tipo di intervento bariatrico:</a:t>
            </a:r>
            <a:br>
              <a:rPr lang="it-IT" dirty="0"/>
            </a:br>
            <a:r>
              <a:rPr lang="it-IT" dirty="0"/>
              <a:t>• </a:t>
            </a:r>
            <a:r>
              <a:rPr lang="it-IT" i="1" dirty="0"/>
              <a:t>Sleeve</a:t>
            </a:r>
            <a:r>
              <a:rPr lang="it-IT" dirty="0"/>
              <a:t> = campo “</a:t>
            </a:r>
            <a:r>
              <a:rPr lang="it-IT" dirty="0" err="1"/>
              <a:t>clean</a:t>
            </a:r>
            <a:r>
              <a:rPr lang="it-IT" dirty="0"/>
              <a:t>”, più sicuro per simultaneo.</a:t>
            </a:r>
            <a:br>
              <a:rPr lang="it-IT" dirty="0"/>
            </a:br>
            <a:r>
              <a:rPr lang="it-IT" dirty="0"/>
              <a:t>• </a:t>
            </a:r>
            <a:r>
              <a:rPr lang="it-IT" i="1" dirty="0"/>
              <a:t>Bypass</a:t>
            </a:r>
            <a:r>
              <a:rPr lang="it-IT" dirty="0"/>
              <a:t> = campo “</a:t>
            </a:r>
            <a:r>
              <a:rPr lang="it-IT" dirty="0" err="1"/>
              <a:t>clean-contaminated</a:t>
            </a:r>
            <a:r>
              <a:rPr lang="it-IT" dirty="0"/>
              <a:t>”, preferire </a:t>
            </a:r>
            <a:r>
              <a:rPr lang="it-IT" dirty="0" err="1"/>
              <a:t>staged</a:t>
            </a:r>
            <a:r>
              <a:rPr lang="it-IT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Importanza del team multidisciplinare e del follow-up.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D4B49F-3243-D21C-C06A-ADA06CA79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04" y="114586"/>
            <a:ext cx="5702593" cy="28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49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29DF8-337A-A71A-1621-833D11CF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E9EF32D-0B70-11CC-A270-825C5FF4F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04" y="114586"/>
            <a:ext cx="5702593" cy="28068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D6A244-C9E7-19B0-121A-3257C1B6C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76" y="3012898"/>
            <a:ext cx="4826248" cy="37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FF3B24-A726-9E6B-9A6E-220383C3EAFF}"/>
              </a:ext>
            </a:extLst>
          </p:cNvPr>
          <p:cNvSpPr txBox="1"/>
          <p:nvPr/>
        </p:nvSpPr>
        <p:spPr>
          <a:xfrm>
            <a:off x="3943565" y="3008077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1" dirty="0"/>
              <a:t>			Conclusioni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Entrambi gli approcci sono </a:t>
            </a:r>
            <a:r>
              <a:rPr lang="it-IT" sz="2000" b="1" dirty="0"/>
              <a:t>sicuri</a:t>
            </a:r>
            <a:r>
              <a:rPr lang="it-IT" sz="2000" dirty="0"/>
              <a:t>, ma da </a:t>
            </a:r>
            <a:r>
              <a:rPr lang="it-IT" sz="2000" b="1" dirty="0"/>
              <a:t>personalizzare</a:t>
            </a:r>
            <a:r>
              <a:rPr lang="it-IT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Il </a:t>
            </a:r>
            <a:r>
              <a:rPr lang="it-IT" sz="2000" b="1" dirty="0"/>
              <a:t>simultaneo</a:t>
            </a:r>
            <a:r>
              <a:rPr lang="it-IT" sz="2000" dirty="0"/>
              <a:t> riduce re-op e SSI nei difetti minori.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Il </a:t>
            </a:r>
            <a:r>
              <a:rPr lang="it-IT" sz="2000" b="1" dirty="0"/>
              <a:t>differito (BS-first)</a:t>
            </a:r>
            <a:r>
              <a:rPr lang="it-IT" sz="2000" dirty="0"/>
              <a:t> riduce infezioni mesh e mortalità.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Fondamentale la </a:t>
            </a:r>
            <a:r>
              <a:rPr lang="it-IT" sz="2000" b="1" dirty="0"/>
              <a:t>valutazione individuale</a:t>
            </a:r>
            <a:r>
              <a:rPr lang="it-IT" sz="2000" dirty="0"/>
              <a:t> del rischio e della tecnica.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Necessari RCT futuri per definire criteri standard.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A56D32-959E-F81B-71C3-B65D693BB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477" y="0"/>
            <a:ext cx="5702593" cy="28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29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1362</Words>
  <Application>Microsoft Macintosh PowerPoint</Application>
  <PresentationFormat>Widescreen</PresentationFormat>
  <Paragraphs>241</Paragraphs>
  <Slides>33</Slides>
  <Notes>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Calibri</vt:lpstr>
      <vt:lpstr>Chalkboard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Vincenzo</dc:creator>
  <cp:keywords/>
  <dc:description>generated using python-pptx</dc:description>
  <cp:lastModifiedBy>core</cp:lastModifiedBy>
  <cp:revision>17</cp:revision>
  <dcterms:created xsi:type="dcterms:W3CDTF">2013-01-27T09:14:16Z</dcterms:created>
  <dcterms:modified xsi:type="dcterms:W3CDTF">2025-10-30T08:13:07Z</dcterms:modified>
  <cp:category/>
</cp:coreProperties>
</file>